
<file path=[Content_Types].xml><?xml version="1.0" encoding="utf-8"?>
<Types xmlns="http://schemas.openxmlformats.org/package/2006/content-types">
  <Default Extension="gif" ContentType="image/gi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61" r:id="rId5"/>
    <p:sldId id="258" r:id="rId6"/>
    <p:sldId id="259" r:id="rId7"/>
    <p:sldId id="260" r:id="rId8"/>
    <p:sldId id="262" r:id="rId9"/>
    <p:sldId id="263"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8C4833-4F15-48D6-9195-AFFCF9606298}" type="datetimeFigureOut">
              <a:rPr lang="en-US" smtClean="0"/>
              <a:t>1/22/2019</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9D2A4B4E-6B7C-4FC5-909E-A5728A9C9F11}"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4990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C4833-4F15-48D6-9195-AFFCF9606298}"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A4B4E-6B7C-4FC5-909E-A5728A9C9F11}"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7347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C4833-4F15-48D6-9195-AFFCF9606298}"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A4B4E-6B7C-4FC5-909E-A5728A9C9F11}"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051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C4833-4F15-48D6-9195-AFFCF9606298}"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A4B4E-6B7C-4FC5-909E-A5728A9C9F11}"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1294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8C4833-4F15-48D6-9195-AFFCF9606298}"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A4B4E-6B7C-4FC5-909E-A5728A9C9F11}"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1265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8C4833-4F15-48D6-9195-AFFCF9606298}"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A4B4E-6B7C-4FC5-909E-A5728A9C9F11}"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74310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8C4833-4F15-48D6-9195-AFFCF9606298}" type="datetimeFigureOut">
              <a:rPr lang="en-US" smtClean="0"/>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2A4B4E-6B7C-4FC5-909E-A5728A9C9F11}"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7106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8C4833-4F15-48D6-9195-AFFCF9606298}"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2A4B4E-6B7C-4FC5-909E-A5728A9C9F11}"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3910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8C4833-4F15-48D6-9195-AFFCF9606298}" type="datetimeFigureOut">
              <a:rPr lang="en-US" smtClean="0"/>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2A4B4E-6B7C-4FC5-909E-A5728A9C9F11}" type="slidenum">
              <a:rPr lang="en-US" smtClean="0"/>
              <a:t>‹#›</a:t>
            </a:fld>
            <a:endParaRPr lang="en-US"/>
          </a:p>
        </p:txBody>
      </p:sp>
    </p:spTree>
    <p:extLst>
      <p:ext uri="{BB962C8B-B14F-4D97-AF65-F5344CB8AC3E}">
        <p14:creationId xmlns:p14="http://schemas.microsoft.com/office/powerpoint/2010/main" val="276246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B8C4833-4F15-48D6-9195-AFFCF9606298}"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A4B4E-6B7C-4FC5-909E-A5728A9C9F11}"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8853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B8C4833-4F15-48D6-9195-AFFCF9606298}" type="datetimeFigureOut">
              <a:rPr lang="en-US" smtClean="0"/>
              <a:t>1/22/2019</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9D2A4B4E-6B7C-4FC5-909E-A5728A9C9F11}"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597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B8C4833-4F15-48D6-9195-AFFCF9606298}" type="datetimeFigureOut">
              <a:rPr lang="en-US" smtClean="0"/>
              <a:t>1/22/2019</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D2A4B4E-6B7C-4FC5-909E-A5728A9C9F11}"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8824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cbi.nlm.nih.gov/books/NBK64964/" TargetMode="External"/><Relationship Id="rId2" Type="http://schemas.openxmlformats.org/officeDocument/2006/relationships/hyperlink" Target="https://www.veriti.com.au/using-oars-in-motivational-interviewing/" TargetMode="External"/><Relationship Id="rId1" Type="http://schemas.openxmlformats.org/officeDocument/2006/relationships/slideLayout" Target="../slideLayouts/slideLayout2.xml"/><Relationship Id="rId6" Type="http://schemas.openxmlformats.org/officeDocument/2006/relationships/hyperlink" Target="https://www.umass.edu/studentlife/sites/default/files/documents/pdf/Motivational_Interviewing_Definition_Principles_Approach.pdf" TargetMode="External"/><Relationship Id="rId5" Type="http://schemas.openxmlformats.org/officeDocument/2006/relationships/hyperlink" Target="http://www.motivationalinterview.net/clinical/whatismi.html" TargetMode="External"/><Relationship Id="rId4" Type="http://schemas.openxmlformats.org/officeDocument/2006/relationships/hyperlink" Target="https://www.socialworkers.org/About/Ethics/Code-of-Ethics/Code-of-Ethics-English"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51997-31C4-4D21-ADFF-AAA994C3267E}"/>
              </a:ext>
            </a:extLst>
          </p:cNvPr>
          <p:cNvSpPr>
            <a:spLocks noGrp="1"/>
          </p:cNvSpPr>
          <p:nvPr>
            <p:ph type="ctrTitle"/>
          </p:nvPr>
        </p:nvSpPr>
        <p:spPr/>
        <p:txBody>
          <a:bodyPr>
            <a:normAutofit/>
          </a:bodyPr>
          <a:lstStyle/>
          <a:p>
            <a:r>
              <a:rPr lang="en-US" dirty="0"/>
              <a:t>Motivational interviewing </a:t>
            </a:r>
          </a:p>
        </p:txBody>
      </p:sp>
      <p:sp>
        <p:nvSpPr>
          <p:cNvPr id="3" name="Subtitle 2">
            <a:extLst>
              <a:ext uri="{FF2B5EF4-FFF2-40B4-BE49-F238E27FC236}">
                <a16:creationId xmlns:a16="http://schemas.microsoft.com/office/drawing/2014/main" id="{13D9BFBF-E6B8-4350-9FD8-B3A291A6FA82}"/>
              </a:ext>
            </a:extLst>
          </p:cNvPr>
          <p:cNvSpPr>
            <a:spLocks noGrp="1"/>
          </p:cNvSpPr>
          <p:nvPr>
            <p:ph type="subTitle" idx="1"/>
          </p:nvPr>
        </p:nvSpPr>
        <p:spPr/>
        <p:txBody>
          <a:bodyPr/>
          <a:lstStyle/>
          <a:p>
            <a:r>
              <a:rPr lang="en-US"/>
              <a:t>By Tonya </a:t>
            </a:r>
            <a:r>
              <a:rPr lang="en-US" dirty="0"/>
              <a:t>Bunch</a:t>
            </a:r>
          </a:p>
        </p:txBody>
      </p:sp>
    </p:spTree>
    <p:extLst>
      <p:ext uri="{BB962C8B-B14F-4D97-AF65-F5344CB8AC3E}">
        <p14:creationId xmlns:p14="http://schemas.microsoft.com/office/powerpoint/2010/main" val="3904074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C38C6-F118-4DA4-A7EC-C1CAA1CCADA1}"/>
              </a:ext>
            </a:extLst>
          </p:cNvPr>
          <p:cNvSpPr>
            <a:spLocks noGrp="1"/>
          </p:cNvSpPr>
          <p:nvPr>
            <p:ph type="title"/>
          </p:nvPr>
        </p:nvSpPr>
        <p:spPr>
          <a:xfrm>
            <a:off x="1451579" y="804519"/>
            <a:ext cx="9603275" cy="1049235"/>
          </a:xfrm>
        </p:spPr>
        <p:txBody>
          <a:bodyPr>
            <a:normAutofit/>
          </a:bodyPr>
          <a:lstStyle/>
          <a:p>
            <a:pPr algn="ctr"/>
            <a:r>
              <a:rPr lang="en-US" dirty="0"/>
              <a:t>Reflection</a:t>
            </a:r>
          </a:p>
        </p:txBody>
      </p:sp>
      <p:sp>
        <p:nvSpPr>
          <p:cNvPr id="3" name="Content Placeholder 2">
            <a:extLst>
              <a:ext uri="{FF2B5EF4-FFF2-40B4-BE49-F238E27FC236}">
                <a16:creationId xmlns:a16="http://schemas.microsoft.com/office/drawing/2014/main" id="{AF187F49-5839-45DF-8B59-46ED4A32B895}"/>
              </a:ext>
            </a:extLst>
          </p:cNvPr>
          <p:cNvSpPr>
            <a:spLocks noGrp="1"/>
          </p:cNvSpPr>
          <p:nvPr>
            <p:ph idx="1"/>
          </p:nvPr>
        </p:nvSpPr>
        <p:spPr>
          <a:xfrm>
            <a:off x="1451579" y="2015734"/>
            <a:ext cx="4162555" cy="3450613"/>
          </a:xfrm>
        </p:spPr>
        <p:txBody>
          <a:bodyPr>
            <a:normAutofit/>
          </a:bodyPr>
          <a:lstStyle/>
          <a:p>
            <a:pPr>
              <a:lnSpc>
                <a:spcPct val="110000"/>
              </a:lnSpc>
            </a:pPr>
            <a:r>
              <a:rPr lang="en-US" sz="1700" dirty="0"/>
              <a:t>From a multicultural standpoint; I put my biases aside.</a:t>
            </a:r>
          </a:p>
          <a:p>
            <a:pPr>
              <a:lnSpc>
                <a:spcPct val="110000"/>
              </a:lnSpc>
            </a:pPr>
            <a:r>
              <a:rPr lang="en-US" sz="1700" dirty="0"/>
              <a:t>I tried to not to let the male/female aspect get to me.</a:t>
            </a:r>
          </a:p>
          <a:p>
            <a:pPr>
              <a:lnSpc>
                <a:spcPct val="110000"/>
              </a:lnSpc>
            </a:pPr>
            <a:r>
              <a:rPr lang="en-US" sz="1700" dirty="0"/>
              <a:t>I was able to be present and use OARS well, especially after the 20 minute mark.</a:t>
            </a:r>
          </a:p>
          <a:p>
            <a:pPr>
              <a:lnSpc>
                <a:spcPct val="110000"/>
              </a:lnSpc>
            </a:pPr>
            <a:r>
              <a:rPr lang="en-US" sz="1700" dirty="0"/>
              <a:t>I would do differently is not say hmm, hmm a lot. I let my nerves get to me in the first 15 minutes. </a:t>
            </a:r>
          </a:p>
          <a:p>
            <a:pPr>
              <a:lnSpc>
                <a:spcPct val="110000"/>
              </a:lnSpc>
            </a:pPr>
            <a:r>
              <a:rPr lang="en-US" sz="1700" dirty="0"/>
              <a:t>I would engage more by using OARS.</a:t>
            </a:r>
          </a:p>
        </p:txBody>
      </p:sp>
      <p:pic>
        <p:nvPicPr>
          <p:cNvPr id="5" name="Picture 4">
            <a:extLst>
              <a:ext uri="{FF2B5EF4-FFF2-40B4-BE49-F238E27FC236}">
                <a16:creationId xmlns:a16="http://schemas.microsoft.com/office/drawing/2014/main" id="{54C3CF81-B04E-4705-906A-9F38EB1044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4224" y="2015734"/>
            <a:ext cx="4600817" cy="3450613"/>
          </a:xfrm>
          <a:prstGeom prst="rect">
            <a:avLst/>
          </a:prstGeom>
        </p:spPr>
      </p:pic>
    </p:spTree>
    <p:extLst>
      <p:ext uri="{BB962C8B-B14F-4D97-AF65-F5344CB8AC3E}">
        <p14:creationId xmlns:p14="http://schemas.microsoft.com/office/powerpoint/2010/main" val="1120129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31C1-EDFC-4C28-BB34-9701802EC909}"/>
              </a:ext>
            </a:extLst>
          </p:cNvPr>
          <p:cNvSpPr>
            <a:spLocks noGrp="1"/>
          </p:cNvSpPr>
          <p:nvPr>
            <p:ph type="title"/>
          </p:nvPr>
        </p:nvSpPr>
        <p:spPr/>
        <p:txBody>
          <a:bodyPr/>
          <a:lstStyle/>
          <a:p>
            <a:pPr algn="ctr"/>
            <a:r>
              <a:rPr lang="en-US" dirty="0"/>
              <a:t>Transformative Questions</a:t>
            </a:r>
          </a:p>
        </p:txBody>
      </p:sp>
      <p:sp>
        <p:nvSpPr>
          <p:cNvPr id="3" name="Content Placeholder 2">
            <a:extLst>
              <a:ext uri="{FF2B5EF4-FFF2-40B4-BE49-F238E27FC236}">
                <a16:creationId xmlns:a16="http://schemas.microsoft.com/office/drawing/2014/main" id="{2CAEB806-1B3D-40D9-8001-BE0EECB643E8}"/>
              </a:ext>
            </a:extLst>
          </p:cNvPr>
          <p:cNvSpPr>
            <a:spLocks noGrp="1"/>
          </p:cNvSpPr>
          <p:nvPr>
            <p:ph idx="1"/>
          </p:nvPr>
        </p:nvSpPr>
        <p:spPr/>
        <p:txBody>
          <a:bodyPr/>
          <a:lstStyle/>
          <a:p>
            <a:r>
              <a:rPr lang="en-US" dirty="0"/>
              <a:t>How can I help him grieve his son when or if he does come to me for individual counseling?</a:t>
            </a:r>
          </a:p>
          <a:p>
            <a:pPr marL="0" indent="0">
              <a:buNone/>
            </a:pPr>
            <a:endParaRPr lang="en-US" dirty="0"/>
          </a:p>
          <a:p>
            <a:r>
              <a:rPr lang="en-US" dirty="0"/>
              <a:t>If he does come to me for individual, should I start to help him prepare with his wife and her cancer as well? Should I bring this up in session?</a:t>
            </a:r>
          </a:p>
        </p:txBody>
      </p:sp>
    </p:spTree>
    <p:extLst>
      <p:ext uri="{BB962C8B-B14F-4D97-AF65-F5344CB8AC3E}">
        <p14:creationId xmlns:p14="http://schemas.microsoft.com/office/powerpoint/2010/main" val="3027672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B3CB3-C0A6-4D1E-A144-175E57D378C4}"/>
              </a:ext>
            </a:extLst>
          </p:cNvPr>
          <p:cNvSpPr>
            <a:spLocks noGrp="1"/>
          </p:cNvSpPr>
          <p:nvPr>
            <p:ph type="title"/>
          </p:nvPr>
        </p:nvSpPr>
        <p:spPr>
          <a:xfrm>
            <a:off x="1451579" y="618989"/>
            <a:ext cx="9603275" cy="1049235"/>
          </a:xfrm>
        </p:spPr>
        <p:txBody>
          <a:bodyPr/>
          <a:lstStyle/>
          <a:p>
            <a:pPr algn="ctr"/>
            <a:r>
              <a:rPr lang="en-US" dirty="0"/>
              <a:t>References</a:t>
            </a:r>
          </a:p>
        </p:txBody>
      </p:sp>
      <p:sp>
        <p:nvSpPr>
          <p:cNvPr id="3" name="Content Placeholder 2">
            <a:extLst>
              <a:ext uri="{FF2B5EF4-FFF2-40B4-BE49-F238E27FC236}">
                <a16:creationId xmlns:a16="http://schemas.microsoft.com/office/drawing/2014/main" id="{959D5C86-225E-4A65-9CF9-38B28C328193}"/>
              </a:ext>
            </a:extLst>
          </p:cNvPr>
          <p:cNvSpPr>
            <a:spLocks noGrp="1"/>
          </p:cNvSpPr>
          <p:nvPr>
            <p:ph idx="1"/>
          </p:nvPr>
        </p:nvSpPr>
        <p:spPr>
          <a:xfrm>
            <a:off x="1451579" y="1803697"/>
            <a:ext cx="9603275" cy="4842268"/>
          </a:xfrm>
        </p:spPr>
        <p:txBody>
          <a:bodyPr>
            <a:normAutofit fontScale="92500" lnSpcReduction="20000"/>
          </a:bodyPr>
          <a:lstStyle/>
          <a:p>
            <a:pPr marL="0" indent="0">
              <a:buNone/>
            </a:pPr>
            <a:r>
              <a:rPr lang="en-US" sz="1200" dirty="0"/>
              <a:t>Allsop, S. (2007). What is this thing called motivational interviewing? </a:t>
            </a:r>
            <a:r>
              <a:rPr lang="en-US" sz="1200" i="1" dirty="0"/>
              <a:t>Addiction.</a:t>
            </a:r>
            <a:r>
              <a:rPr lang="en-US" sz="1200" dirty="0"/>
              <a:t> 102, 1-3.</a:t>
            </a:r>
          </a:p>
          <a:p>
            <a:pPr marL="0" indent="0">
              <a:buNone/>
            </a:pPr>
            <a:r>
              <a:rPr lang="en-US" sz="1200" dirty="0"/>
              <a:t>Carroll, K., Ball, S., Nich, C., Martino, S., Frankorter, T., Farentinos, C., Kunkel, L., Mikluch-Gilbertson, S., Morgentstern, J., Obert, J., Polcin, D., Snead, N., </a:t>
            </a:r>
          </a:p>
          <a:p>
            <a:pPr marL="0" indent="0">
              <a:buNone/>
            </a:pPr>
            <a:r>
              <a:rPr lang="en-US" sz="1200" dirty="0"/>
              <a:t>    Woody, G. (2006). Motivational interviewing to improve treatment engagement and outcome in individuals seeking treatment for substance abuse:</a:t>
            </a:r>
          </a:p>
          <a:p>
            <a:pPr marL="0" indent="0">
              <a:buNone/>
            </a:pPr>
            <a:r>
              <a:rPr lang="en-US" sz="1200" dirty="0"/>
              <a:t>     A multisite effectiveness study. </a:t>
            </a:r>
            <a:r>
              <a:rPr lang="en-US" sz="1200" i="1" dirty="0"/>
              <a:t>Drug and Alcohol Dependence. </a:t>
            </a:r>
            <a:r>
              <a:rPr lang="en-US" sz="1200" dirty="0"/>
              <a:t>81, 301-312. doi: 10.1016/j.drugalcdep.2005.08</a:t>
            </a:r>
          </a:p>
          <a:p>
            <a:pPr marL="0" indent="0">
              <a:buNone/>
            </a:pPr>
            <a:r>
              <a:rPr lang="en-US" sz="1200" dirty="0"/>
              <a:t>Celia. (2015). Using oars in motivational interviewing. </a:t>
            </a:r>
            <a:r>
              <a:rPr lang="en-US" sz="1200" i="1" dirty="0"/>
              <a:t>Veriti Health and Community Evidence Based Education Training + Supervision.</a:t>
            </a:r>
            <a:r>
              <a:rPr lang="en-US" sz="1200" dirty="0"/>
              <a:t> Retrieved from.</a:t>
            </a:r>
          </a:p>
          <a:p>
            <a:pPr marL="0" indent="0">
              <a:buNone/>
            </a:pPr>
            <a:r>
              <a:rPr lang="en-US" sz="1200" dirty="0"/>
              <a:t>     </a:t>
            </a:r>
            <a:r>
              <a:rPr lang="en-US" sz="1200" dirty="0">
                <a:hlinkClick r:id="rId2"/>
              </a:rPr>
              <a:t>https://www.veriti.com.au/using-oars-in-motivational-interviewing/</a:t>
            </a:r>
            <a:r>
              <a:rPr lang="en-US" sz="1200" dirty="0"/>
              <a:t> on 9/21/2018.</a:t>
            </a:r>
          </a:p>
          <a:p>
            <a:pPr marL="0" indent="0">
              <a:buNone/>
            </a:pPr>
            <a:r>
              <a:rPr lang="en-US" sz="1200" dirty="0"/>
              <a:t>Center for Substance Abuse Treatment. (1999). Enhancing motivation for change in substance abuse treatment. </a:t>
            </a:r>
            <a:r>
              <a:rPr lang="en-US" sz="1200" i="1" dirty="0"/>
              <a:t>Substance Abuse and Mental Health Services.</a:t>
            </a:r>
          </a:p>
          <a:p>
            <a:pPr marL="0" indent="0">
              <a:buNone/>
            </a:pPr>
            <a:r>
              <a:rPr lang="en-US" sz="1200" dirty="0"/>
              <a:t>     Administration (US). Treatment improvement protocol TIP series, no. 35. Chapter 3-Motivational interviewing as a counseling style. Retrieved from</a:t>
            </a:r>
          </a:p>
          <a:p>
            <a:pPr marL="0" indent="0">
              <a:buNone/>
            </a:pPr>
            <a:r>
              <a:rPr lang="en-US" sz="1200" dirty="0"/>
              <a:t>      </a:t>
            </a:r>
            <a:r>
              <a:rPr lang="en-US" sz="1200" dirty="0">
                <a:hlinkClick r:id="rId3"/>
              </a:rPr>
              <a:t>https://www.ncbi.nlm.nih.gov/books/NBK64964/</a:t>
            </a:r>
            <a:r>
              <a:rPr lang="en-US" sz="1200" dirty="0"/>
              <a:t> on 9/18/18. </a:t>
            </a:r>
          </a:p>
          <a:p>
            <a:pPr marL="0" indent="0">
              <a:buNone/>
            </a:pPr>
            <a:r>
              <a:rPr lang="en-US" sz="1200" dirty="0"/>
              <a:t>National Association of Social Workers. (2018). Retrieved from </a:t>
            </a:r>
            <a:r>
              <a:rPr lang="en-US" sz="1200" dirty="0">
                <a:hlinkClick r:id="rId4"/>
              </a:rPr>
              <a:t>https://www.socialworkers.org/About/Ethics/Code-of-Ethics/Code-of-Ethics-English</a:t>
            </a:r>
            <a:endParaRPr lang="en-US" sz="1200" dirty="0"/>
          </a:p>
          <a:p>
            <a:pPr marL="0" indent="0">
              <a:buNone/>
            </a:pPr>
            <a:r>
              <a:rPr lang="en-US" sz="1200" dirty="0"/>
              <a:t>     on 9/21/2018.</a:t>
            </a:r>
          </a:p>
          <a:p>
            <a:pPr marL="0" indent="0">
              <a:buNone/>
            </a:pPr>
            <a:r>
              <a:rPr lang="en-US" sz="1200" dirty="0"/>
              <a:t>Rollnick, S., PhD., &amp; Miller, W. PhD. (1994). What is motivational interviewing? </a:t>
            </a:r>
            <a:r>
              <a:rPr lang="en-US" sz="1200" i="1" dirty="0"/>
              <a:t>Behavioral and Cognitive Psychotherapy. 23, 325-334. Retrieved from</a:t>
            </a:r>
          </a:p>
          <a:p>
            <a:pPr marL="0" indent="0">
              <a:buNone/>
            </a:pPr>
            <a:r>
              <a:rPr lang="en-US" sz="1200" i="1" dirty="0"/>
              <a:t>     </a:t>
            </a:r>
            <a:r>
              <a:rPr lang="en-US" sz="1200" i="1" dirty="0">
                <a:hlinkClick r:id="rId5"/>
              </a:rPr>
              <a:t>http://www.motivationalinterview.net/clinical/whatismi.html</a:t>
            </a:r>
            <a:r>
              <a:rPr lang="en-US" sz="1200" i="1" dirty="0"/>
              <a:t> on 9/21/2018. </a:t>
            </a:r>
          </a:p>
          <a:p>
            <a:pPr marL="0" indent="0">
              <a:buNone/>
            </a:pPr>
            <a:r>
              <a:rPr lang="en-US" sz="1200" dirty="0"/>
              <a:t>University of Massachusetts. Retrieved from </a:t>
            </a:r>
          </a:p>
          <a:p>
            <a:pPr marL="0" indent="0">
              <a:buNone/>
            </a:pPr>
            <a:r>
              <a:rPr lang="en-US" sz="1200" dirty="0"/>
              <a:t>     </a:t>
            </a:r>
            <a:r>
              <a:rPr lang="en-US" sz="1200" dirty="0">
                <a:hlinkClick r:id="rId6"/>
              </a:rPr>
              <a:t>https://www.umass.edu/studentlife/sites/default/files/documents/pdf/Motivational_Interviewing_Definition_Principles_Approach.pdf</a:t>
            </a:r>
            <a:r>
              <a:rPr lang="en-US" sz="1200" dirty="0"/>
              <a:t> on 9/21/18 </a:t>
            </a:r>
          </a:p>
          <a:p>
            <a:pPr marL="0" indent="0">
              <a:buNone/>
            </a:pPr>
            <a:r>
              <a:rPr lang="en-US" sz="1200" dirty="0"/>
              <a:t> </a:t>
            </a:r>
          </a:p>
          <a:p>
            <a:pPr marL="0" indent="0">
              <a:buNone/>
            </a:pPr>
            <a:endParaRPr lang="en-US" sz="1200" dirty="0"/>
          </a:p>
        </p:txBody>
      </p:sp>
    </p:spTree>
    <p:extLst>
      <p:ext uri="{BB962C8B-B14F-4D97-AF65-F5344CB8AC3E}">
        <p14:creationId xmlns:p14="http://schemas.microsoft.com/office/powerpoint/2010/main" val="73161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80EA5-2487-4448-A38C-4F66D39DF925}"/>
              </a:ext>
            </a:extLst>
          </p:cNvPr>
          <p:cNvSpPr>
            <a:spLocks noGrp="1"/>
          </p:cNvSpPr>
          <p:nvPr>
            <p:ph type="title"/>
          </p:nvPr>
        </p:nvSpPr>
        <p:spPr>
          <a:xfrm>
            <a:off x="1451579" y="738258"/>
            <a:ext cx="9603275" cy="852003"/>
          </a:xfrm>
        </p:spPr>
        <p:txBody>
          <a:bodyPr/>
          <a:lstStyle/>
          <a:p>
            <a:pPr algn="ctr"/>
            <a:r>
              <a:rPr lang="en-US" dirty="0"/>
              <a:t>“Jeff”</a:t>
            </a:r>
          </a:p>
        </p:txBody>
      </p:sp>
      <p:sp>
        <p:nvSpPr>
          <p:cNvPr id="3" name="Content Placeholder 2">
            <a:extLst>
              <a:ext uri="{FF2B5EF4-FFF2-40B4-BE49-F238E27FC236}">
                <a16:creationId xmlns:a16="http://schemas.microsoft.com/office/drawing/2014/main" id="{926EE663-B6C9-451F-990E-E5FB7E129EF1}"/>
              </a:ext>
            </a:extLst>
          </p:cNvPr>
          <p:cNvSpPr>
            <a:spLocks noGrp="1"/>
          </p:cNvSpPr>
          <p:nvPr>
            <p:ph idx="1"/>
          </p:nvPr>
        </p:nvSpPr>
        <p:spPr>
          <a:xfrm>
            <a:off x="1451579" y="1936219"/>
            <a:ext cx="9603275" cy="3828477"/>
          </a:xfrm>
        </p:spPr>
        <p:txBody>
          <a:bodyPr>
            <a:normAutofit fontScale="92500" lnSpcReduction="20000"/>
          </a:bodyPr>
          <a:lstStyle/>
          <a:p>
            <a:r>
              <a:rPr lang="en-US" dirty="0"/>
              <a:t>White, male, retired</a:t>
            </a:r>
          </a:p>
          <a:p>
            <a:r>
              <a:rPr lang="en-US" dirty="0"/>
              <a:t>63-years-old</a:t>
            </a:r>
          </a:p>
          <a:p>
            <a:r>
              <a:rPr lang="en-US" dirty="0"/>
              <a:t>Married; wife has terminal cancer</a:t>
            </a:r>
          </a:p>
          <a:p>
            <a:r>
              <a:rPr lang="en-US" dirty="0"/>
              <a:t>Two sons; one deceased, Jeff found him dead from an overdose of heroin </a:t>
            </a:r>
          </a:p>
          <a:p>
            <a:r>
              <a:rPr lang="en-US" dirty="0"/>
              <a:t>Two grandchildren; just had a recent grandbaby</a:t>
            </a:r>
          </a:p>
          <a:p>
            <a:r>
              <a:rPr lang="en-US" dirty="0"/>
              <a:t>Both parents had heart disease, one brother had melanoma</a:t>
            </a:r>
          </a:p>
          <a:p>
            <a:r>
              <a:rPr lang="en-US" dirty="0"/>
              <a:t>Big family, 15 in total</a:t>
            </a:r>
          </a:p>
          <a:p>
            <a:r>
              <a:rPr lang="en-US" dirty="0"/>
              <a:t>Two back surgeries</a:t>
            </a:r>
          </a:p>
          <a:p>
            <a:r>
              <a:rPr lang="en-US" dirty="0"/>
              <a:t>Spirituality is of a higher power</a:t>
            </a:r>
          </a:p>
          <a:p>
            <a:endParaRPr lang="en-US" dirty="0"/>
          </a:p>
          <a:p>
            <a:endParaRPr lang="en-US" dirty="0"/>
          </a:p>
        </p:txBody>
      </p:sp>
    </p:spTree>
    <p:extLst>
      <p:ext uri="{BB962C8B-B14F-4D97-AF65-F5344CB8AC3E}">
        <p14:creationId xmlns:p14="http://schemas.microsoft.com/office/powerpoint/2010/main" val="2454742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0FE8-3FCC-4290-AB92-F76AC9061AFE}"/>
              </a:ext>
            </a:extLst>
          </p:cNvPr>
          <p:cNvSpPr>
            <a:spLocks noGrp="1"/>
          </p:cNvSpPr>
          <p:nvPr>
            <p:ph type="title"/>
          </p:nvPr>
        </p:nvSpPr>
        <p:spPr/>
        <p:txBody>
          <a:bodyPr/>
          <a:lstStyle/>
          <a:p>
            <a:pPr algn="ctr"/>
            <a:r>
              <a:rPr lang="en-US" dirty="0"/>
              <a:t>“jeff”</a:t>
            </a:r>
          </a:p>
        </p:txBody>
      </p:sp>
      <p:sp>
        <p:nvSpPr>
          <p:cNvPr id="3" name="Content Placeholder 2">
            <a:extLst>
              <a:ext uri="{FF2B5EF4-FFF2-40B4-BE49-F238E27FC236}">
                <a16:creationId xmlns:a16="http://schemas.microsoft.com/office/drawing/2014/main" id="{BBB7FBBD-9AD4-4684-B6F3-2EE6745637D2}"/>
              </a:ext>
            </a:extLst>
          </p:cNvPr>
          <p:cNvSpPr>
            <a:spLocks noGrp="1"/>
          </p:cNvSpPr>
          <p:nvPr>
            <p:ph idx="1"/>
          </p:nvPr>
        </p:nvSpPr>
        <p:spPr/>
        <p:txBody>
          <a:bodyPr/>
          <a:lstStyle/>
          <a:p>
            <a:r>
              <a:rPr lang="en-US" dirty="0"/>
              <a:t>ASAM--assessment/diagnostic tool</a:t>
            </a:r>
          </a:p>
          <a:p>
            <a:r>
              <a:rPr lang="en-US" dirty="0"/>
              <a:t>Opioid Dependence</a:t>
            </a:r>
          </a:p>
          <a:p>
            <a:r>
              <a:rPr lang="en-US" dirty="0"/>
              <a:t>Major Depressive Disorder</a:t>
            </a:r>
          </a:p>
          <a:p>
            <a:r>
              <a:rPr lang="en-US" dirty="0"/>
              <a:t>General Anxiety Disorder</a:t>
            </a:r>
          </a:p>
          <a:p>
            <a:endParaRPr lang="en-US" dirty="0"/>
          </a:p>
          <a:p>
            <a:pPr marL="0" indent="0">
              <a:buNone/>
            </a:pPr>
            <a:endParaRPr lang="en-US" dirty="0"/>
          </a:p>
        </p:txBody>
      </p:sp>
    </p:spTree>
    <p:extLst>
      <p:ext uri="{BB962C8B-B14F-4D97-AF65-F5344CB8AC3E}">
        <p14:creationId xmlns:p14="http://schemas.microsoft.com/office/powerpoint/2010/main" val="4223027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32C4A-C43B-4AA7-95EE-6278E282DF24}"/>
              </a:ext>
            </a:extLst>
          </p:cNvPr>
          <p:cNvSpPr>
            <a:spLocks noGrp="1"/>
          </p:cNvSpPr>
          <p:nvPr>
            <p:ph type="title"/>
          </p:nvPr>
        </p:nvSpPr>
        <p:spPr/>
        <p:txBody>
          <a:bodyPr/>
          <a:lstStyle/>
          <a:p>
            <a:pPr algn="ctr"/>
            <a:r>
              <a:rPr lang="en-US" dirty="0"/>
              <a:t>Multicultural</a:t>
            </a:r>
          </a:p>
        </p:txBody>
      </p:sp>
      <p:sp>
        <p:nvSpPr>
          <p:cNvPr id="3" name="Content Placeholder 2">
            <a:extLst>
              <a:ext uri="{FF2B5EF4-FFF2-40B4-BE49-F238E27FC236}">
                <a16:creationId xmlns:a16="http://schemas.microsoft.com/office/drawing/2014/main" id="{23451DD5-7C99-4FF2-9BA9-320A4989A5F1}"/>
              </a:ext>
            </a:extLst>
          </p:cNvPr>
          <p:cNvSpPr>
            <a:spLocks noGrp="1"/>
          </p:cNvSpPr>
          <p:nvPr>
            <p:ph sz="half" idx="1"/>
          </p:nvPr>
        </p:nvSpPr>
        <p:spPr/>
        <p:txBody>
          <a:bodyPr/>
          <a:lstStyle/>
          <a:p>
            <a:r>
              <a:rPr lang="en-US" dirty="0"/>
              <a:t>Male, retired, from the south</a:t>
            </a:r>
          </a:p>
          <a:p>
            <a:r>
              <a:rPr lang="en-US" dirty="0"/>
              <a:t>On medication assistance treatment for opioid dependence</a:t>
            </a:r>
          </a:p>
          <a:p>
            <a:r>
              <a:rPr lang="en-US" dirty="0"/>
              <a:t>Has children</a:t>
            </a:r>
          </a:p>
          <a:p>
            <a:r>
              <a:rPr lang="en-US" dirty="0"/>
              <a:t>Lost a son </a:t>
            </a:r>
          </a:p>
          <a:p>
            <a:endParaRPr lang="en-US" dirty="0"/>
          </a:p>
          <a:p>
            <a:pPr marL="0" indent="0">
              <a:buNone/>
            </a:pPr>
            <a:endParaRPr lang="en-US" dirty="0"/>
          </a:p>
        </p:txBody>
      </p:sp>
      <p:sp>
        <p:nvSpPr>
          <p:cNvPr id="4" name="Content Placeholder 3">
            <a:extLst>
              <a:ext uri="{FF2B5EF4-FFF2-40B4-BE49-F238E27FC236}">
                <a16:creationId xmlns:a16="http://schemas.microsoft.com/office/drawing/2014/main" id="{56B44FEB-E4E2-49A6-990B-3E057024ECF7}"/>
              </a:ext>
            </a:extLst>
          </p:cNvPr>
          <p:cNvSpPr>
            <a:spLocks noGrp="1"/>
          </p:cNvSpPr>
          <p:nvPr>
            <p:ph sz="half" idx="2"/>
          </p:nvPr>
        </p:nvSpPr>
        <p:spPr>
          <a:xfrm>
            <a:off x="6413770" y="2017342"/>
            <a:ext cx="5778229" cy="5145458"/>
          </a:xfrm>
        </p:spPr>
        <p:txBody>
          <a:bodyPr/>
          <a:lstStyle/>
          <a:p>
            <a:r>
              <a:rPr lang="en-US" dirty="0"/>
              <a:t>I was aware of my biases.  </a:t>
            </a:r>
          </a:p>
          <a:p>
            <a:r>
              <a:rPr lang="en-US" dirty="0"/>
              <a:t>I met him where he was by using OARS.</a:t>
            </a:r>
          </a:p>
          <a:p>
            <a:pPr lvl="1"/>
            <a:r>
              <a:rPr lang="en-US" dirty="0"/>
              <a:t>Open-ended questions</a:t>
            </a:r>
          </a:p>
          <a:p>
            <a:pPr lvl="1"/>
            <a:r>
              <a:rPr lang="en-US" dirty="0"/>
              <a:t>Affirmations</a:t>
            </a:r>
          </a:p>
          <a:p>
            <a:pPr lvl="1"/>
            <a:r>
              <a:rPr lang="en-US" dirty="0"/>
              <a:t>Reflective Listening</a:t>
            </a:r>
          </a:p>
          <a:p>
            <a:pPr lvl="1"/>
            <a:r>
              <a:rPr lang="en-US" dirty="0"/>
              <a:t>Summarizing</a:t>
            </a:r>
          </a:p>
          <a:p>
            <a:r>
              <a:rPr lang="en-US" dirty="0"/>
              <a:t> NASW: Dignity and Worth of the Person</a:t>
            </a:r>
          </a:p>
          <a:p>
            <a:endParaRPr lang="en-US" dirty="0"/>
          </a:p>
          <a:p>
            <a:pPr marL="0" indent="0">
              <a:buNone/>
            </a:pPr>
            <a:endParaRPr lang="en-US" dirty="0"/>
          </a:p>
        </p:txBody>
      </p:sp>
      <p:sp>
        <p:nvSpPr>
          <p:cNvPr id="5" name="TextBox 4">
            <a:extLst>
              <a:ext uri="{FF2B5EF4-FFF2-40B4-BE49-F238E27FC236}">
                <a16:creationId xmlns:a16="http://schemas.microsoft.com/office/drawing/2014/main" id="{2A93F1E6-4EF6-4AEE-95D5-B32A573F47F6}"/>
              </a:ext>
            </a:extLst>
          </p:cNvPr>
          <p:cNvSpPr txBox="1"/>
          <p:nvPr/>
        </p:nvSpPr>
        <p:spPr>
          <a:xfrm>
            <a:off x="5685181" y="6027003"/>
            <a:ext cx="6506818" cy="830997"/>
          </a:xfrm>
          <a:prstGeom prst="rect">
            <a:avLst/>
          </a:prstGeom>
          <a:noFill/>
        </p:spPr>
        <p:txBody>
          <a:bodyPr wrap="square" rtlCol="0">
            <a:spAutoFit/>
          </a:bodyPr>
          <a:lstStyle/>
          <a:p>
            <a:r>
              <a:rPr lang="en-US" sz="1200" dirty="0"/>
              <a:t> (Carroll, K., Ball, S., Nich, C., Martino, S., Frankorter, T., Farentinos, C., Kunkel, L., Mikluch-Gilbertson, S.,  Morgentstern, J., Obert, J., Polcin, D., Snead, N.,  and  Woody, G., 2006). </a:t>
            </a:r>
          </a:p>
          <a:p>
            <a:endParaRPr lang="en-US" sz="1200" dirty="0"/>
          </a:p>
          <a:p>
            <a:r>
              <a:rPr lang="en-US" sz="1200" dirty="0"/>
              <a:t>(NASW, 2018).</a:t>
            </a:r>
          </a:p>
        </p:txBody>
      </p:sp>
      <p:pic>
        <p:nvPicPr>
          <p:cNvPr id="7" name="Picture 6">
            <a:extLst>
              <a:ext uri="{FF2B5EF4-FFF2-40B4-BE49-F238E27FC236}">
                <a16:creationId xmlns:a16="http://schemas.microsoft.com/office/drawing/2014/main" id="{EE03A57F-2E5D-43BC-A094-82BA360116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0148" y="3060542"/>
            <a:ext cx="1969328" cy="2813313"/>
          </a:xfrm>
          <a:prstGeom prst="rect">
            <a:avLst/>
          </a:prstGeom>
        </p:spPr>
      </p:pic>
    </p:spTree>
    <p:extLst>
      <p:ext uri="{BB962C8B-B14F-4D97-AF65-F5344CB8AC3E}">
        <p14:creationId xmlns:p14="http://schemas.microsoft.com/office/powerpoint/2010/main" val="1571001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0781C-333D-42CE-B5A7-869E8453EC80}"/>
              </a:ext>
            </a:extLst>
          </p:cNvPr>
          <p:cNvSpPr>
            <a:spLocks noGrp="1"/>
          </p:cNvSpPr>
          <p:nvPr>
            <p:ph type="title"/>
          </p:nvPr>
        </p:nvSpPr>
        <p:spPr/>
        <p:txBody>
          <a:bodyPr/>
          <a:lstStyle/>
          <a:p>
            <a:pPr algn="ctr"/>
            <a:r>
              <a:rPr lang="en-US" dirty="0"/>
              <a:t>Jeff’s Presenting Problems</a:t>
            </a:r>
          </a:p>
        </p:txBody>
      </p:sp>
      <p:sp>
        <p:nvSpPr>
          <p:cNvPr id="3" name="Content Placeholder 2">
            <a:extLst>
              <a:ext uri="{FF2B5EF4-FFF2-40B4-BE49-F238E27FC236}">
                <a16:creationId xmlns:a16="http://schemas.microsoft.com/office/drawing/2014/main" id="{1098771C-5AA6-4249-B991-25795C30F96A}"/>
              </a:ext>
            </a:extLst>
          </p:cNvPr>
          <p:cNvSpPr>
            <a:spLocks noGrp="1"/>
          </p:cNvSpPr>
          <p:nvPr>
            <p:ph idx="1"/>
          </p:nvPr>
        </p:nvSpPr>
        <p:spPr/>
        <p:txBody>
          <a:bodyPr/>
          <a:lstStyle/>
          <a:p>
            <a:r>
              <a:rPr lang="en-US" dirty="0"/>
              <a:t>He would like to taper down from Zubsolv.</a:t>
            </a:r>
          </a:p>
          <a:p>
            <a:r>
              <a:rPr lang="en-US" dirty="0"/>
              <a:t>He is not satisfied with the treatment facility and staff.</a:t>
            </a:r>
          </a:p>
          <a:p>
            <a:r>
              <a:rPr lang="en-US" dirty="0"/>
              <a:t>As a clinician, I see that he has an underlying issue with grieving for his son.</a:t>
            </a:r>
          </a:p>
          <a:p>
            <a:r>
              <a:rPr lang="en-US" dirty="0"/>
              <a:t>I have offered individual sessions with him.</a:t>
            </a:r>
          </a:p>
          <a:p>
            <a:r>
              <a:rPr lang="en-US" dirty="0"/>
              <a:t>He has hesitation; makes excuses not to see me.</a:t>
            </a:r>
          </a:p>
          <a:p>
            <a:r>
              <a:rPr lang="en-US" dirty="0"/>
              <a:t>I do see him in group; I engage with him when I see him before group just to let him know I am around.</a:t>
            </a:r>
          </a:p>
        </p:txBody>
      </p:sp>
    </p:spTree>
    <p:extLst>
      <p:ext uri="{BB962C8B-B14F-4D97-AF65-F5344CB8AC3E}">
        <p14:creationId xmlns:p14="http://schemas.microsoft.com/office/powerpoint/2010/main" val="654971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21BB4-5522-4EAF-A397-CBF6E0927452}"/>
              </a:ext>
            </a:extLst>
          </p:cNvPr>
          <p:cNvSpPr>
            <a:spLocks noGrp="1"/>
          </p:cNvSpPr>
          <p:nvPr>
            <p:ph type="title"/>
          </p:nvPr>
        </p:nvSpPr>
        <p:spPr/>
        <p:txBody>
          <a:bodyPr/>
          <a:lstStyle/>
          <a:p>
            <a:pPr algn="ctr"/>
            <a:r>
              <a:rPr lang="en-US" dirty="0"/>
              <a:t>Motivational Interviewing (MI)</a:t>
            </a:r>
          </a:p>
        </p:txBody>
      </p:sp>
      <p:sp>
        <p:nvSpPr>
          <p:cNvPr id="3" name="Content Placeholder 2">
            <a:extLst>
              <a:ext uri="{FF2B5EF4-FFF2-40B4-BE49-F238E27FC236}">
                <a16:creationId xmlns:a16="http://schemas.microsoft.com/office/drawing/2014/main" id="{66CCCF59-FCD4-4E21-A651-B27039494F64}"/>
              </a:ext>
            </a:extLst>
          </p:cNvPr>
          <p:cNvSpPr>
            <a:spLocks noGrp="1"/>
          </p:cNvSpPr>
          <p:nvPr>
            <p:ph idx="1"/>
          </p:nvPr>
        </p:nvSpPr>
        <p:spPr>
          <a:xfrm>
            <a:off x="1451579" y="1853753"/>
            <a:ext cx="9603275" cy="4653063"/>
          </a:xfrm>
        </p:spPr>
        <p:txBody>
          <a:bodyPr>
            <a:normAutofit fontScale="92500" lnSpcReduction="10000"/>
          </a:bodyPr>
          <a:lstStyle/>
          <a:p>
            <a:r>
              <a:rPr lang="en-US" dirty="0"/>
              <a:t>Stephen Rollnick and William Miller are Cognitive and Behavioral PhD’s who developed MI</a:t>
            </a:r>
          </a:p>
          <a:p>
            <a:r>
              <a:rPr lang="en-US" dirty="0"/>
              <a:t>MI is a collective, person-centered practice of guiding to bring about and increase motivation for change. </a:t>
            </a:r>
          </a:p>
          <a:p>
            <a:r>
              <a:rPr lang="en-US" dirty="0"/>
              <a:t>The counselor recognizes ambivalence, but works with the client to help them decide to make the change on their own.</a:t>
            </a:r>
          </a:p>
          <a:p>
            <a:pPr lvl="1"/>
            <a:r>
              <a:rPr lang="en-US" sz="1700" dirty="0"/>
              <a:t>I worked with Jeff about talking to the doctor about tapering down on Zubsolv during our session.</a:t>
            </a:r>
          </a:p>
          <a:p>
            <a:pPr lvl="1"/>
            <a:r>
              <a:rPr lang="en-US" sz="1700" dirty="0"/>
              <a:t>He expressed how he did not like the doctor because he did not listen to him.</a:t>
            </a:r>
          </a:p>
          <a:p>
            <a:pPr lvl="1"/>
            <a:r>
              <a:rPr lang="en-US" sz="1700" dirty="0"/>
              <a:t>I asked, what have you said in the past.</a:t>
            </a:r>
          </a:p>
          <a:p>
            <a:pPr lvl="1"/>
            <a:r>
              <a:rPr lang="en-US" sz="1700" dirty="0"/>
              <a:t>He expressed that he does not listen to me, so I do not say anything.</a:t>
            </a:r>
          </a:p>
          <a:p>
            <a:pPr lvl="1"/>
            <a:r>
              <a:rPr lang="en-US" sz="1700" dirty="0"/>
              <a:t>I asked, what do you think he will say if you did say that you wanted to start tapering down?</a:t>
            </a:r>
          </a:p>
          <a:p>
            <a:pPr lvl="1"/>
            <a:r>
              <a:rPr lang="en-US" sz="1700" dirty="0"/>
              <a:t>He said, well maybe I can try and ask him next time.</a:t>
            </a:r>
          </a:p>
          <a:p>
            <a:pPr marL="457200" lvl="1" indent="0">
              <a:buNone/>
            </a:pPr>
            <a:endParaRPr lang="en-US" sz="1600" dirty="0"/>
          </a:p>
          <a:p>
            <a:pPr marL="457200" lvl="1" indent="0">
              <a:buNone/>
            </a:pPr>
            <a:r>
              <a:rPr lang="en-US" sz="1600" dirty="0"/>
              <a:t>							</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0325C1BA-82A5-4D0A-8967-1003FF9A32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1964" y="3604591"/>
            <a:ext cx="2928732" cy="2130839"/>
          </a:xfrm>
          <a:prstGeom prst="rect">
            <a:avLst/>
          </a:prstGeom>
        </p:spPr>
      </p:pic>
      <p:sp>
        <p:nvSpPr>
          <p:cNvPr id="7" name="TextBox 6">
            <a:extLst>
              <a:ext uri="{FF2B5EF4-FFF2-40B4-BE49-F238E27FC236}">
                <a16:creationId xmlns:a16="http://schemas.microsoft.com/office/drawing/2014/main" id="{E08E612E-1967-4A80-8894-D8505DA85A09}"/>
              </a:ext>
            </a:extLst>
          </p:cNvPr>
          <p:cNvSpPr txBox="1"/>
          <p:nvPr/>
        </p:nvSpPr>
        <p:spPr>
          <a:xfrm>
            <a:off x="8574156" y="6083612"/>
            <a:ext cx="3187147" cy="707886"/>
          </a:xfrm>
          <a:prstGeom prst="rect">
            <a:avLst/>
          </a:prstGeom>
          <a:noFill/>
        </p:spPr>
        <p:txBody>
          <a:bodyPr wrap="square" rtlCol="0">
            <a:spAutoFit/>
          </a:bodyPr>
          <a:lstStyle/>
          <a:p>
            <a:pPr lvl="1"/>
            <a:r>
              <a:rPr lang="en-US" sz="1400" dirty="0"/>
              <a:t>(Allsop, 2007).</a:t>
            </a:r>
            <a:r>
              <a:rPr lang="en-US" sz="1300" dirty="0"/>
              <a:t>                                                                                                                                                         (Rollnick, S. and Miller, W 1994).</a:t>
            </a:r>
          </a:p>
          <a:p>
            <a:pPr lvl="1"/>
            <a:r>
              <a:rPr lang="en-US" sz="1300" dirty="0"/>
              <a:t>(University of massachusetts 2018).</a:t>
            </a:r>
            <a:endParaRPr lang="en-US" dirty="0"/>
          </a:p>
        </p:txBody>
      </p:sp>
    </p:spTree>
    <p:extLst>
      <p:ext uri="{BB962C8B-B14F-4D97-AF65-F5344CB8AC3E}">
        <p14:creationId xmlns:p14="http://schemas.microsoft.com/office/powerpoint/2010/main" val="1755981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9F02-8E64-4237-B0FD-F0C57CAAA684}"/>
              </a:ext>
            </a:extLst>
          </p:cNvPr>
          <p:cNvSpPr>
            <a:spLocks noGrp="1"/>
          </p:cNvSpPr>
          <p:nvPr>
            <p:ph type="title"/>
          </p:nvPr>
        </p:nvSpPr>
        <p:spPr>
          <a:xfrm>
            <a:off x="1451579" y="792487"/>
            <a:ext cx="9603275" cy="1049235"/>
          </a:xfrm>
        </p:spPr>
        <p:txBody>
          <a:bodyPr/>
          <a:lstStyle/>
          <a:p>
            <a:pPr algn="ctr"/>
            <a:r>
              <a:rPr lang="en-US"/>
              <a:t>Principles of motivational interviewing</a:t>
            </a:r>
            <a:br>
              <a:rPr lang="en-US"/>
            </a:br>
            <a:endParaRPr lang="en-US" dirty="0"/>
          </a:p>
        </p:txBody>
      </p:sp>
      <p:sp>
        <p:nvSpPr>
          <p:cNvPr id="3" name="Content Placeholder 2">
            <a:extLst>
              <a:ext uri="{FF2B5EF4-FFF2-40B4-BE49-F238E27FC236}">
                <a16:creationId xmlns:a16="http://schemas.microsoft.com/office/drawing/2014/main" id="{650C0969-7241-4ACB-9260-9071B5AC3EC9}"/>
              </a:ext>
            </a:extLst>
          </p:cNvPr>
          <p:cNvSpPr>
            <a:spLocks noGrp="1"/>
          </p:cNvSpPr>
          <p:nvPr>
            <p:ph idx="1"/>
          </p:nvPr>
        </p:nvSpPr>
        <p:spPr>
          <a:xfrm>
            <a:off x="1451579" y="1841722"/>
            <a:ext cx="9603275" cy="5016278"/>
          </a:xfrm>
        </p:spPr>
        <p:txBody>
          <a:bodyPr>
            <a:normAutofit/>
          </a:bodyPr>
          <a:lstStyle/>
          <a:p>
            <a:r>
              <a:rPr lang="en-US" dirty="0"/>
              <a:t>Express Empathy</a:t>
            </a:r>
          </a:p>
          <a:p>
            <a:pPr lvl="1"/>
            <a:r>
              <a:rPr lang="en-US" sz="1600" dirty="0"/>
              <a:t>Put yourself in your client’s worldview</a:t>
            </a:r>
          </a:p>
          <a:p>
            <a:pPr lvl="1"/>
            <a:r>
              <a:rPr lang="en-US" sz="1600" dirty="0"/>
              <a:t>Imagine what they are going through</a:t>
            </a:r>
          </a:p>
          <a:p>
            <a:r>
              <a:rPr lang="en-US" dirty="0"/>
              <a:t>Support Self-Efficacy</a:t>
            </a:r>
          </a:p>
          <a:p>
            <a:pPr lvl="1"/>
            <a:r>
              <a:rPr lang="en-US" sz="1600" dirty="0"/>
              <a:t>Highlight past successes</a:t>
            </a:r>
          </a:p>
          <a:p>
            <a:pPr lvl="1"/>
            <a:r>
              <a:rPr lang="en-US" sz="1600" dirty="0"/>
              <a:t>Remind the client of their strengths</a:t>
            </a:r>
          </a:p>
          <a:p>
            <a:r>
              <a:rPr lang="en-US" dirty="0"/>
              <a:t>Roll with Resistance</a:t>
            </a:r>
          </a:p>
          <a:p>
            <a:pPr lvl="1"/>
            <a:r>
              <a:rPr lang="en-US" sz="1600" dirty="0"/>
              <a:t>Do not fight the client’s resistance</a:t>
            </a:r>
          </a:p>
          <a:p>
            <a:r>
              <a:rPr lang="en-US" dirty="0"/>
              <a:t>Develop Discrepancy</a:t>
            </a:r>
          </a:p>
          <a:p>
            <a:pPr lvl="1"/>
            <a:r>
              <a:rPr lang="en-US" sz="1600" dirty="0"/>
              <a:t>Look at their current behaviors to begin to make changes, so they can reach their treatment goals they set</a:t>
            </a:r>
          </a:p>
          <a:p>
            <a:pPr lvl="1"/>
            <a:endParaRPr lang="en-US" sz="1600" dirty="0"/>
          </a:p>
          <a:p>
            <a:r>
              <a:rPr lang="en-US" sz="1000" dirty="0"/>
              <a:t>                                                                                       </a:t>
            </a:r>
            <a:endParaRPr lang="en-US" dirty="0"/>
          </a:p>
        </p:txBody>
      </p:sp>
      <p:pic>
        <p:nvPicPr>
          <p:cNvPr id="5" name="Picture 4">
            <a:extLst>
              <a:ext uri="{FF2B5EF4-FFF2-40B4-BE49-F238E27FC236}">
                <a16:creationId xmlns:a16="http://schemas.microsoft.com/office/drawing/2014/main" id="{27081A24-B44A-40B2-87C4-E3EBDE3CDC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3216" y="2220063"/>
            <a:ext cx="3657600" cy="2857500"/>
          </a:xfrm>
          <a:prstGeom prst="rect">
            <a:avLst/>
          </a:prstGeom>
        </p:spPr>
      </p:pic>
      <p:sp>
        <p:nvSpPr>
          <p:cNvPr id="4" name="TextBox 3">
            <a:extLst>
              <a:ext uri="{FF2B5EF4-FFF2-40B4-BE49-F238E27FC236}">
                <a16:creationId xmlns:a16="http://schemas.microsoft.com/office/drawing/2014/main" id="{0630E2D4-8A2B-4B1B-A923-46F30079568C}"/>
              </a:ext>
            </a:extLst>
          </p:cNvPr>
          <p:cNvSpPr txBox="1"/>
          <p:nvPr/>
        </p:nvSpPr>
        <p:spPr>
          <a:xfrm>
            <a:off x="6982664" y="6149319"/>
            <a:ext cx="5094995" cy="461665"/>
          </a:xfrm>
          <a:prstGeom prst="rect">
            <a:avLst/>
          </a:prstGeom>
          <a:noFill/>
        </p:spPr>
        <p:txBody>
          <a:bodyPr wrap="square" rtlCol="0">
            <a:spAutoFit/>
          </a:bodyPr>
          <a:lstStyle/>
          <a:p>
            <a:r>
              <a:rPr lang="en-US" sz="1200" dirty="0"/>
              <a:t>(Center for Substance Abuse Treatment. Enhancing Motivation for </a:t>
            </a:r>
          </a:p>
          <a:p>
            <a:r>
              <a:rPr lang="en-US" sz="1200" dirty="0"/>
              <a:t>     Change in Substance Abuse Treatment, 1999).</a:t>
            </a:r>
          </a:p>
        </p:txBody>
      </p:sp>
    </p:spTree>
    <p:extLst>
      <p:ext uri="{BB962C8B-B14F-4D97-AF65-F5344CB8AC3E}">
        <p14:creationId xmlns:p14="http://schemas.microsoft.com/office/powerpoint/2010/main" val="2726423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943A5-0842-4498-8541-D231CDD26935}"/>
              </a:ext>
            </a:extLst>
          </p:cNvPr>
          <p:cNvSpPr>
            <a:spLocks noGrp="1"/>
          </p:cNvSpPr>
          <p:nvPr>
            <p:ph type="title"/>
          </p:nvPr>
        </p:nvSpPr>
        <p:spPr/>
        <p:txBody>
          <a:bodyPr/>
          <a:lstStyle/>
          <a:p>
            <a:pPr algn="ctr"/>
            <a:r>
              <a:rPr lang="en-US" dirty="0"/>
              <a:t>Motivational Interviewing:</a:t>
            </a:r>
            <a:br>
              <a:rPr lang="en-US" dirty="0"/>
            </a:br>
            <a:r>
              <a:rPr lang="en-US" dirty="0"/>
              <a:t>OARS</a:t>
            </a:r>
          </a:p>
        </p:txBody>
      </p:sp>
      <p:sp>
        <p:nvSpPr>
          <p:cNvPr id="3" name="Content Placeholder 2">
            <a:extLst>
              <a:ext uri="{FF2B5EF4-FFF2-40B4-BE49-F238E27FC236}">
                <a16:creationId xmlns:a16="http://schemas.microsoft.com/office/drawing/2014/main" id="{F2C429C4-1999-4143-91CE-4B3B93385B34}"/>
              </a:ext>
            </a:extLst>
          </p:cNvPr>
          <p:cNvSpPr>
            <a:spLocks noGrp="1"/>
          </p:cNvSpPr>
          <p:nvPr>
            <p:ph idx="1"/>
          </p:nvPr>
        </p:nvSpPr>
        <p:spPr>
          <a:xfrm>
            <a:off x="1451579" y="1757502"/>
            <a:ext cx="9603275" cy="5100498"/>
          </a:xfrm>
        </p:spPr>
        <p:txBody>
          <a:bodyPr>
            <a:normAutofit fontScale="92500"/>
          </a:bodyPr>
          <a:lstStyle/>
          <a:p>
            <a:pPr>
              <a:lnSpc>
                <a:spcPct val="100000"/>
              </a:lnSpc>
            </a:pPr>
            <a:r>
              <a:rPr lang="en-US" sz="1800" dirty="0"/>
              <a:t>Open-ended questions</a:t>
            </a:r>
          </a:p>
          <a:p>
            <a:pPr lvl="1">
              <a:lnSpc>
                <a:spcPct val="100000"/>
              </a:lnSpc>
            </a:pPr>
            <a:r>
              <a:rPr lang="en-US" sz="1600" dirty="0"/>
              <a:t>Tell me a little bit more about why this place is not helping you? </a:t>
            </a:r>
          </a:p>
          <a:p>
            <a:pPr lvl="1">
              <a:lnSpc>
                <a:spcPct val="100000"/>
              </a:lnSpc>
            </a:pPr>
            <a:r>
              <a:rPr lang="en-US" sz="1600" dirty="0"/>
              <a:t>Jeff does not like how he has to get his prescriptions filled.</a:t>
            </a:r>
          </a:p>
          <a:p>
            <a:pPr>
              <a:lnSpc>
                <a:spcPct val="100000"/>
              </a:lnSpc>
            </a:pPr>
            <a:r>
              <a:rPr lang="en-US" sz="1800" dirty="0"/>
              <a:t>Affirming</a:t>
            </a:r>
          </a:p>
          <a:p>
            <a:pPr lvl="1">
              <a:lnSpc>
                <a:spcPct val="100000"/>
              </a:lnSpc>
            </a:pPr>
            <a:r>
              <a:rPr lang="en-US" sz="1600" dirty="0"/>
              <a:t>It seems that you are doing the work because you are showing up to group and not cancelling like last time.</a:t>
            </a:r>
          </a:p>
          <a:p>
            <a:pPr lvl="1">
              <a:lnSpc>
                <a:spcPct val="100000"/>
              </a:lnSpc>
            </a:pPr>
            <a:r>
              <a:rPr lang="en-US" sz="1600" dirty="0"/>
              <a:t>Jeff, yes; exactly.</a:t>
            </a:r>
          </a:p>
          <a:p>
            <a:pPr>
              <a:lnSpc>
                <a:spcPct val="100000"/>
              </a:lnSpc>
            </a:pPr>
            <a:r>
              <a:rPr lang="en-US" sz="1800" dirty="0"/>
              <a:t>Reflective listening</a:t>
            </a:r>
          </a:p>
          <a:p>
            <a:pPr lvl="1">
              <a:lnSpc>
                <a:spcPct val="100000"/>
              </a:lnSpc>
            </a:pPr>
            <a:r>
              <a:rPr lang="en-US" sz="1600" dirty="0"/>
              <a:t>It seems that you are feeling dismissed a little bit.</a:t>
            </a:r>
          </a:p>
          <a:p>
            <a:pPr lvl="1">
              <a:lnSpc>
                <a:spcPct val="100000"/>
              </a:lnSpc>
            </a:pPr>
            <a:r>
              <a:rPr lang="en-US" sz="1600" dirty="0"/>
              <a:t>Jeff, exactly.</a:t>
            </a:r>
          </a:p>
          <a:p>
            <a:pPr>
              <a:lnSpc>
                <a:spcPct val="100000"/>
              </a:lnSpc>
            </a:pPr>
            <a:r>
              <a:rPr lang="en-US" sz="1800" dirty="0"/>
              <a:t>Summarizing</a:t>
            </a:r>
          </a:p>
          <a:p>
            <a:pPr lvl="1">
              <a:lnSpc>
                <a:spcPct val="100000"/>
              </a:lnSpc>
            </a:pPr>
            <a:r>
              <a:rPr lang="en-US" sz="1600" dirty="0"/>
              <a:t>You are feeling this place is not helping you because you are not getting you prescriptions filled on time or the attention you need, but you are putting in the work and effort to get better.</a:t>
            </a:r>
          </a:p>
          <a:p>
            <a:pPr lvl="1">
              <a:lnSpc>
                <a:spcPct val="100000"/>
              </a:lnSpc>
            </a:pPr>
            <a:r>
              <a:rPr lang="en-US" sz="1600" dirty="0"/>
              <a:t>Jeff,  yes, I am.</a:t>
            </a:r>
          </a:p>
          <a:p>
            <a:pPr marL="0" indent="0">
              <a:buNone/>
            </a:pPr>
            <a:endParaRPr lang="en-US" sz="1200" dirty="0"/>
          </a:p>
          <a:p>
            <a:pPr marL="0" indent="0">
              <a:buNone/>
            </a:pPr>
            <a:r>
              <a:rPr lang="en-US" sz="1200" dirty="0"/>
              <a:t>	</a:t>
            </a:r>
          </a:p>
          <a:p>
            <a:pPr marL="0" indent="0">
              <a:buNone/>
            </a:pPr>
            <a:r>
              <a:rPr lang="en-US" sz="1200" dirty="0"/>
              <a:t>                                                                                                                                                                                     </a:t>
            </a:r>
            <a:endParaRPr lang="en-US" dirty="0"/>
          </a:p>
        </p:txBody>
      </p:sp>
      <p:sp>
        <p:nvSpPr>
          <p:cNvPr id="4" name="TextBox 3">
            <a:extLst>
              <a:ext uri="{FF2B5EF4-FFF2-40B4-BE49-F238E27FC236}">
                <a16:creationId xmlns:a16="http://schemas.microsoft.com/office/drawing/2014/main" id="{5E25D3D0-7860-40A6-BDB9-C2D4695DD70F}"/>
              </a:ext>
            </a:extLst>
          </p:cNvPr>
          <p:cNvSpPr txBox="1"/>
          <p:nvPr/>
        </p:nvSpPr>
        <p:spPr>
          <a:xfrm>
            <a:off x="9832647" y="6367670"/>
            <a:ext cx="1444487" cy="276999"/>
          </a:xfrm>
          <a:prstGeom prst="rect">
            <a:avLst/>
          </a:prstGeom>
          <a:noFill/>
        </p:spPr>
        <p:txBody>
          <a:bodyPr wrap="square" rtlCol="0">
            <a:spAutoFit/>
          </a:bodyPr>
          <a:lstStyle/>
          <a:p>
            <a:r>
              <a:rPr lang="en-US" sz="1200" dirty="0"/>
              <a:t>(Celia. 2015).</a:t>
            </a:r>
          </a:p>
        </p:txBody>
      </p:sp>
    </p:spTree>
    <p:extLst>
      <p:ext uri="{BB962C8B-B14F-4D97-AF65-F5344CB8AC3E}">
        <p14:creationId xmlns:p14="http://schemas.microsoft.com/office/powerpoint/2010/main" val="124869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6F961-3A49-4606-869B-6EADA92D458B}"/>
              </a:ext>
            </a:extLst>
          </p:cNvPr>
          <p:cNvSpPr>
            <a:spLocks noGrp="1"/>
          </p:cNvSpPr>
          <p:nvPr>
            <p:ph type="title"/>
          </p:nvPr>
        </p:nvSpPr>
        <p:spPr/>
        <p:txBody>
          <a:bodyPr/>
          <a:lstStyle/>
          <a:p>
            <a:pPr algn="ctr"/>
            <a:r>
              <a:rPr lang="en-US" dirty="0"/>
              <a:t>Evidence Based Practice on MI</a:t>
            </a:r>
          </a:p>
        </p:txBody>
      </p:sp>
      <p:sp>
        <p:nvSpPr>
          <p:cNvPr id="3" name="Content Placeholder 2">
            <a:extLst>
              <a:ext uri="{FF2B5EF4-FFF2-40B4-BE49-F238E27FC236}">
                <a16:creationId xmlns:a16="http://schemas.microsoft.com/office/drawing/2014/main" id="{88FF8C8F-CF74-46E4-85C7-31F515542F9C}"/>
              </a:ext>
            </a:extLst>
          </p:cNvPr>
          <p:cNvSpPr>
            <a:spLocks noGrp="1"/>
          </p:cNvSpPr>
          <p:nvPr>
            <p:ph idx="1"/>
          </p:nvPr>
        </p:nvSpPr>
        <p:spPr>
          <a:xfrm>
            <a:off x="1451579" y="2015732"/>
            <a:ext cx="9603275" cy="4842268"/>
          </a:xfrm>
        </p:spPr>
        <p:txBody>
          <a:bodyPr>
            <a:normAutofit fontScale="62500" lnSpcReduction="20000"/>
          </a:bodyPr>
          <a:lstStyle/>
          <a:p>
            <a:r>
              <a:rPr lang="en-US" sz="2600" dirty="0"/>
              <a:t>Evidence that supports Motivational Interviewing to help people maintain recovery. </a:t>
            </a:r>
          </a:p>
          <a:p>
            <a:r>
              <a:rPr lang="en-US" sz="2600" dirty="0"/>
              <a:t>Trained clinicians were volunteers from the staff where the treatment study took place</a:t>
            </a:r>
          </a:p>
          <a:p>
            <a:r>
              <a:rPr lang="en-US" sz="2600" dirty="0"/>
              <a:t>315 session audiotapes</a:t>
            </a:r>
          </a:p>
          <a:p>
            <a:r>
              <a:rPr lang="en-US" sz="2600" dirty="0"/>
              <a:t>One randomized MI substance abuse treatment study from four locations shows</a:t>
            </a:r>
            <a:r>
              <a:rPr lang="en-US" dirty="0"/>
              <a:t>:</a:t>
            </a:r>
          </a:p>
          <a:p>
            <a:pPr lvl="1"/>
            <a:r>
              <a:rPr lang="en-US" sz="2300" dirty="0"/>
              <a:t>100 participants from each location</a:t>
            </a:r>
          </a:p>
          <a:p>
            <a:pPr lvl="1"/>
            <a:r>
              <a:rPr lang="en-US" sz="2300" dirty="0"/>
              <a:t>Diverse sample</a:t>
            </a:r>
          </a:p>
          <a:p>
            <a:pPr lvl="1"/>
            <a:r>
              <a:rPr lang="en-US" sz="2300" dirty="0"/>
              <a:t>Urine samples and breathalyzers were taken from each participant  </a:t>
            </a:r>
          </a:p>
          <a:p>
            <a:pPr lvl="1"/>
            <a:r>
              <a:rPr lang="en-US" sz="2300" dirty="0"/>
              <a:t>Counseling with Motivational Interviewing as the main intervention and other interventions</a:t>
            </a:r>
          </a:p>
          <a:p>
            <a:pPr lvl="1"/>
            <a:r>
              <a:rPr lang="en-US" sz="2300" dirty="0"/>
              <a:t>81%, 81%, 69%, and 69% of the participants showed up for the 3-month follow-up (out of 100 participants from each location)</a:t>
            </a:r>
          </a:p>
          <a:p>
            <a:pPr lvl="1"/>
            <a:r>
              <a:rPr lang="en-US" sz="2300" dirty="0"/>
              <a:t>The treatment study shows that the MI is a factor to help people maintain recovery</a:t>
            </a:r>
          </a:p>
          <a:p>
            <a:pPr marL="0" indent="0">
              <a:buNone/>
            </a:pPr>
            <a:endParaRPr lang="en-US" dirty="0"/>
          </a:p>
          <a:p>
            <a:pPr marL="0" indent="0">
              <a:buNone/>
            </a:pPr>
            <a:endParaRPr lang="en-US" dirty="0"/>
          </a:p>
          <a:p>
            <a:endParaRPr lang="en-US" dirty="0"/>
          </a:p>
          <a:p>
            <a:endParaRPr lang="en-US" dirty="0"/>
          </a:p>
          <a:p>
            <a:pPr lvl="8"/>
            <a:r>
              <a:rPr lang="en-US" dirty="0"/>
              <a:t>                                                                        </a:t>
            </a:r>
          </a:p>
        </p:txBody>
      </p:sp>
      <p:sp>
        <p:nvSpPr>
          <p:cNvPr id="4" name="TextBox 3">
            <a:extLst>
              <a:ext uri="{FF2B5EF4-FFF2-40B4-BE49-F238E27FC236}">
                <a16:creationId xmlns:a16="http://schemas.microsoft.com/office/drawing/2014/main" id="{2BCD2155-7469-40B7-AB1D-1ABCFD81EC2A}"/>
              </a:ext>
            </a:extLst>
          </p:cNvPr>
          <p:cNvSpPr txBox="1"/>
          <p:nvPr/>
        </p:nvSpPr>
        <p:spPr>
          <a:xfrm>
            <a:off x="8931965" y="6387548"/>
            <a:ext cx="2411896" cy="276999"/>
          </a:xfrm>
          <a:prstGeom prst="rect">
            <a:avLst/>
          </a:prstGeom>
          <a:noFill/>
        </p:spPr>
        <p:txBody>
          <a:bodyPr wrap="square" rtlCol="0">
            <a:spAutoFit/>
          </a:bodyPr>
          <a:lstStyle/>
          <a:p>
            <a:r>
              <a:rPr lang="en-US" sz="1200" dirty="0"/>
              <a:t>(Carroll. K., et al., 2006).</a:t>
            </a:r>
          </a:p>
        </p:txBody>
      </p:sp>
    </p:spTree>
    <p:extLst>
      <p:ext uri="{BB962C8B-B14F-4D97-AF65-F5344CB8AC3E}">
        <p14:creationId xmlns:p14="http://schemas.microsoft.com/office/powerpoint/2010/main" val="267778937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11577</TotalTime>
  <Words>1272</Words>
  <Application>Microsoft Office PowerPoint</Application>
  <PresentationFormat>Widescreen</PresentationFormat>
  <Paragraphs>130</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Gallery</vt:lpstr>
      <vt:lpstr>Motivational interviewing </vt:lpstr>
      <vt:lpstr>“Jeff”</vt:lpstr>
      <vt:lpstr>“jeff”</vt:lpstr>
      <vt:lpstr>Multicultural</vt:lpstr>
      <vt:lpstr>Jeff’s Presenting Problems</vt:lpstr>
      <vt:lpstr>Motivational Interviewing (MI)</vt:lpstr>
      <vt:lpstr>Principles of motivational interviewing </vt:lpstr>
      <vt:lpstr>Motivational Interviewing: OARS</vt:lpstr>
      <vt:lpstr>Evidence Based Practice on MI</vt:lpstr>
      <vt:lpstr>Reflection</vt:lpstr>
      <vt:lpstr>Transformative 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Tonya Bunch</dc:creator>
  <cp:lastModifiedBy>Tonya Bunch</cp:lastModifiedBy>
  <cp:revision>75</cp:revision>
  <dcterms:created xsi:type="dcterms:W3CDTF">2018-10-13T16:38:50Z</dcterms:created>
  <dcterms:modified xsi:type="dcterms:W3CDTF">2019-01-22T22:09:24Z</dcterms:modified>
</cp:coreProperties>
</file>