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Garamond" panose="02020404030301010803"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aa19eea93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aa19eea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aa19eea9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aa19eea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b3422ffbc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b3422ffb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aa19eea93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aa19eea9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aa19eea93_2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aa19eea93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aa19eea93_2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aa19eea93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b2d868751_1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b2d86875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aa3c007be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aa3c007b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b2d868751_1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b2d868751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aa3c007b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aa3c007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ad8f6cb6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ad8f6cb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aa3c007b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aa3c007b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aa58965d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aa58965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aa58965dc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aa58965d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aa58965dc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aa58965d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aa58965dc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aa58965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aa58965dc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aa58965d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aa58965dc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aa58965d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aa58965dc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aa58965d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aa58965dc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aa58965d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ad8f6cb61_4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ad8f6cb61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b3422ffbc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b3422ffb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ac8afcf8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ac8afcf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ad8f6cb61_4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ad8f6cb61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b4c4e27f5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b4c4e27f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ad8f6cb61_4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ad8f6cb61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b192f862e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b192f862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ad8f6cb61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ad8f6cb6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a9ea6e881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a9ea6e8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b192f862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b192f8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aa3c007be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aa3c007b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ad5ae26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aad5ae2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16934" y="0"/>
            <a:ext cx="12231160" cy="6856214"/>
            <a:chOff x="-16934" y="0"/>
            <a:chExt cx="12231160" cy="6856214"/>
          </a:xfrm>
        </p:grpSpPr>
        <p:pic>
          <p:nvPicPr>
            <p:cNvPr id="18" name="Google Shape;18;p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262626"/>
              </a:buClr>
              <a:buSzPts val="5400"/>
              <a:buFont typeface="Garamond"/>
              <a:buNone/>
              <a:defRPr sz="5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3" name="Google Shape;23;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lstStyle>
            <a:lvl1pPr marR="0" lvl="0" algn="ctr" rtl="0">
              <a:spcBef>
                <a:spcPts val="420"/>
              </a:spcBef>
              <a:spcAft>
                <a:spcPts val="0"/>
              </a:spcAft>
              <a:buClr>
                <a:schemeClr val="accent1"/>
              </a:buClr>
              <a:buSzPts val="2415"/>
              <a:buFont typeface="Arial"/>
              <a:buNone/>
              <a:defRPr sz="2100" b="0" i="0" u="none" strike="noStrike" cap="none">
                <a:solidFill>
                  <a:schemeClr val="dk1"/>
                </a:solidFill>
                <a:latin typeface="Garamond"/>
                <a:ea typeface="Garamond"/>
                <a:cs typeface="Garamond"/>
                <a:sym typeface="Garamond"/>
              </a:defRPr>
            </a:lvl1pPr>
            <a:lvl2pPr marR="0" lvl="1" algn="ctr" rtl="0">
              <a:spcBef>
                <a:spcPts val="600"/>
              </a:spcBef>
              <a:spcAft>
                <a:spcPts val="0"/>
              </a:spcAft>
              <a:buClr>
                <a:schemeClr val="accent1"/>
              </a:buClr>
              <a:buSzPts val="2300"/>
              <a:buFont typeface="Arial"/>
              <a:buNone/>
              <a:defRPr sz="2000" b="0" i="0" u="none" strike="noStrike" cap="none">
                <a:solidFill>
                  <a:srgbClr val="888888"/>
                </a:solidFill>
                <a:latin typeface="Garamond"/>
                <a:ea typeface="Garamond"/>
                <a:cs typeface="Garamond"/>
                <a:sym typeface="Garamond"/>
              </a:defRPr>
            </a:lvl2pPr>
            <a:lvl3pPr marR="0" lvl="2" algn="ctr"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3pPr>
            <a:lvl4pPr marR="0" lvl="3" algn="ctr"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4pPr>
            <a:lvl5pPr marR="0" lvl="4"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R="0" lvl="5"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R="0" lvl="6"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R="0" lvl="7"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R="0" lvl="8" algn="ctr"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24" name="Google Shape;24;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5" name="Google Shape;25;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6" name="Google Shape;26;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7" name="Google Shape;87;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lstStyle>
            <a:lvl1pPr marL="457200" marR="0" lvl="0" indent="-228600" algn="ctr" rtl="0">
              <a:spcBef>
                <a:spcPts val="280"/>
              </a:spcBef>
              <a:spcAft>
                <a:spcPts val="0"/>
              </a:spcAft>
              <a:buClr>
                <a:schemeClr val="accent1"/>
              </a:buClr>
              <a:buSzPts val="1610"/>
              <a:buFont typeface="Arial"/>
              <a:buNone/>
              <a:defRPr sz="14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9" name="Google Shape;89;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0" name="Google Shape;90;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1" name="Google Shape;91;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Google Shape;94;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95" name="Google Shape;95;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6" name="Google Shape;96;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7" name="Google Shape;97;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1" name="Google Shape;101;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lstStyle>
            <a:lvl1pPr marL="457200" marR="0" lvl="0" indent="-228600" algn="r" rtl="0">
              <a:spcBef>
                <a:spcPts val="4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2" name="Google Shape;102;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03" name="Google Shape;103;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4" name="Google Shape;104;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5" name="Google Shape;105;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7" name="Google Shape;107;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8" name="Google Shape;108;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1" name="Google Shape;111;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2" name="Google Shape;11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3" name="Google Shape;11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4" name="Google Shape;11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Google Shape;117;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chemeClr val="accent1"/>
              </a:buClr>
              <a:buSzPts val="276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8" name="Google Shape;118;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1"/>
              </a:buClr>
              <a:buSzPts val="2070"/>
              <a:buFont typeface="Arial"/>
              <a:buNone/>
              <a:defRPr sz="1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9" name="Google Shape;119;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0" name="Google Shape;120;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1" name="Google Shape;121;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3" name="Google Shape;123;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4" name="Google Shape;124;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Google Shape;127;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chemeClr val="accent1"/>
              </a:buClr>
              <a:buSzPts val="3220"/>
              <a:buFont typeface="Arial"/>
              <a:buNone/>
              <a:defRPr sz="2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8" name="Google Shape;128;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1"/>
              </a:buClr>
              <a:buSzPts val="2070"/>
              <a:buFont typeface="Arial"/>
              <a:buNone/>
              <a:defRPr sz="1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9" name="Google Shape;129;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0" name="Google Shape;130;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1" name="Google Shape;131;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5" name="Google Shape;135;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6" name="Google Shape;13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7" name="Google Shape;13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8" name="Google Shape;13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2" name="Google Shape;142;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3" name="Google Shape;143;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4" name="Google Shape;144;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5" name="Google Shape;145;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 name="Google Shape;31;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2" name="Google Shape;32;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3" name="Google Shape;33;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4" name="Google Shape;34;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7" name="Google Shape;37;p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lstStyle>
            <a:lvl1pPr marL="457200" marR="0" lvl="0" indent="-228600" algn="ctr" rtl="0">
              <a:spcBef>
                <a:spcPts val="480"/>
              </a:spcBef>
              <a:spcAft>
                <a:spcPts val="0"/>
              </a:spcAft>
              <a:buClr>
                <a:schemeClr val="accent1"/>
              </a:buClr>
              <a:buSzPts val="276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38" name="Google Shape;38;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9" name="Google Shape;39;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0" name="Google Shape;40;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Google Shape;43;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6" name="Google Shape;46;p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7" name="Google Shape;47;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8" name="Google Shape;48;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9" name="Google Shape;49;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2" name="Google Shape;52;p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lstStyle>
            <a:lvl1pPr marL="457200" marR="0" lvl="0" indent="-228600" algn="l" rtl="0">
              <a:spcBef>
                <a:spcPts val="672"/>
              </a:spcBef>
              <a:spcAft>
                <a:spcPts val="0"/>
              </a:spcAft>
              <a:buClr>
                <a:schemeClr val="accent1"/>
              </a:buClr>
              <a:buSzPts val="322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1"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3" name="Google Shape;53;p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4" name="Google Shape;54;p6"/>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lstStyle>
            <a:lvl1pPr marL="457200" marR="0" lvl="0" indent="-228600" algn="l" rtl="0">
              <a:spcBef>
                <a:spcPts val="672"/>
              </a:spcBef>
              <a:spcAft>
                <a:spcPts val="0"/>
              </a:spcAft>
              <a:buClr>
                <a:schemeClr val="accent1"/>
              </a:buClr>
              <a:buSzPts val="322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1"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5" name="Google Shape;55;p6"/>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6" name="Google Shape;56;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7" name="Google Shape;57;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8" name="Google Shape;58;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2" name="Google Shape;62;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3" name="Google Shape;63;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4" name="Google Shape;64;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8" name="Google Shape;68;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9" name="Google Shape;69;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2" name="Google Shape;72;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3" name="Google Shape;73;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lstStyle>
            <a:lvl1pPr marL="457200" marR="0" lvl="0" indent="-22860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74" name="Google Shape;74;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5" name="Google Shape;75;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6" name="Google Shape;76;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262626"/>
              </a:buClr>
              <a:buSzPts val="2800"/>
              <a:buFont typeface="Garamond"/>
              <a:buNone/>
              <a:defRPr sz="28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0" name="Google Shape;80;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Google Shape;81;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accent1"/>
              </a:buClr>
              <a:buSzPts val="2070"/>
              <a:buFont typeface="Arial"/>
              <a:buNone/>
              <a:defRPr sz="18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2" name="Google Shape;82;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3" name="Google Shape;83;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4" name="Google Shape;84;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15736" y="0"/>
            <a:ext cx="12229962" cy="6856214"/>
            <a:chOff x="-15736" y="0"/>
            <a:chExt cx="12229962" cy="6856214"/>
          </a:xfrm>
        </p:grpSpPr>
        <p:pic>
          <p:nvPicPr>
            <p:cNvPr id="7" name="Google Shape;7;p1"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CNK7Hn5_hLQ"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uscis.gov/humanitarian/refugees-asylum/refuge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nn.com/2015/11/23/opinions/ryan-syrian-refugees/index.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bbc.com/news/magazine-35846207"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jstor.org/stable/24579534"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youtube.com/watch?v=hCop3IGZH2o"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uschamber.com/sites/default/files/documents/files/022851_mythsfacts_2016_report_final.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62626"/>
              </a:buClr>
              <a:buSzPts val="5400"/>
              <a:buFont typeface="Garamond"/>
              <a:buNone/>
            </a:pPr>
            <a:r>
              <a:rPr lang="en-US" sz="5400" b="0" i="0" u="none" strike="noStrike" cap="none">
                <a:solidFill>
                  <a:srgbClr val="262626"/>
                </a:solidFill>
                <a:latin typeface="Garamond"/>
                <a:ea typeface="Garamond"/>
                <a:cs typeface="Garamond"/>
                <a:sym typeface="Garamond"/>
              </a:rPr>
              <a:t>Aspects of I</a:t>
            </a:r>
            <a:r>
              <a:rPr lang="en-US"/>
              <a:t>mmigration</a:t>
            </a:r>
            <a:r>
              <a:rPr lang="en-US" sz="5400" b="0" i="0" u="none" strike="noStrike" cap="none">
                <a:solidFill>
                  <a:srgbClr val="262626"/>
                </a:solidFill>
                <a:latin typeface="Garamond"/>
                <a:ea typeface="Garamond"/>
                <a:cs typeface="Garamond"/>
                <a:sym typeface="Garamond"/>
              </a:rPr>
              <a:t> </a:t>
            </a:r>
            <a:endParaRPr sz="5400" b="0" i="0" u="none" strike="noStrike" cap="none">
              <a:solidFill>
                <a:srgbClr val="262626"/>
              </a:solidFill>
              <a:latin typeface="Garamond"/>
              <a:ea typeface="Garamond"/>
              <a:cs typeface="Garamond"/>
              <a:sym typeface="Garamond"/>
            </a:endParaRPr>
          </a:p>
        </p:txBody>
      </p:sp>
      <p:sp>
        <p:nvSpPr>
          <p:cNvPr id="152" name="Google Shape;152;p19"/>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415"/>
              <a:buFont typeface="Arial"/>
              <a:buNone/>
            </a:pPr>
            <a:r>
              <a:rPr lang="en-US"/>
              <a:t>By: Tonya Bunch, Benita Dowdell, Ashlyn Hodges, Lauren Penley, Corina Relyea, and Lecretia Williamson</a:t>
            </a:r>
            <a:endParaRPr sz="21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Impact of Immigration on Children</a:t>
            </a:r>
            <a:endParaRPr/>
          </a:p>
        </p:txBody>
      </p:sp>
      <p:sp>
        <p:nvSpPr>
          <p:cNvPr id="215" name="Google Shape;215;p28"/>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Many immigrant children perceive that Americans do not welcome them and that they do not deserve to participate in the “American Dream”. </a:t>
            </a:r>
            <a:endParaRPr/>
          </a:p>
          <a:p>
            <a:pPr marL="0" lvl="0" indent="0" algn="l" rtl="0">
              <a:spcBef>
                <a:spcPts val="600"/>
              </a:spcBef>
              <a:spcAft>
                <a:spcPts val="0"/>
              </a:spcAft>
              <a:buNone/>
            </a:pPr>
            <a:r>
              <a:rPr lang="en-US"/>
              <a:t>This rejection has psychological costs: </a:t>
            </a:r>
            <a:r>
              <a:rPr lang="en-US" b="1"/>
              <a:t>shame, doubt, and even self-hatred</a:t>
            </a:r>
            <a:r>
              <a:rPr lang="en-US"/>
              <a:t>.</a:t>
            </a:r>
            <a:endParaRPr/>
          </a:p>
          <a:p>
            <a:pPr marL="0" lvl="0" indent="0" algn="l" rtl="0">
              <a:spcBef>
                <a:spcPts val="600"/>
              </a:spcBef>
              <a:spcAft>
                <a:spcPts val="600"/>
              </a:spcAft>
              <a:buNone/>
            </a:pPr>
            <a:r>
              <a:rPr lang="en-US"/>
              <a:t>( Suarez-Orozco, 2015 )</a:t>
            </a:r>
            <a:endParaRPr/>
          </a:p>
        </p:txBody>
      </p:sp>
      <p:sp>
        <p:nvSpPr>
          <p:cNvPr id="216" name="Google Shape;216;p28"/>
          <p:cNvSpPr txBox="1">
            <a:spLocks noGrp="1"/>
          </p:cNvSpPr>
          <p:nvPr>
            <p:ph type="body" idx="2"/>
          </p:nvPr>
        </p:nvSpPr>
        <p:spPr>
          <a:xfrm>
            <a:off x="6496669" y="2680695"/>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pic>
        <p:nvPicPr>
          <p:cNvPr id="217" name="Google Shape;217;p28"/>
          <p:cNvPicPr preferRelativeResize="0"/>
          <p:nvPr/>
        </p:nvPicPr>
        <p:blipFill>
          <a:blip r:embed="rId3">
            <a:alphaModFix/>
          </a:blip>
          <a:stretch>
            <a:fillRect/>
          </a:stretch>
        </p:blipFill>
        <p:spPr>
          <a:xfrm>
            <a:off x="6496675" y="2680700"/>
            <a:ext cx="4413601" cy="3310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Acculturation and Immigrant Children</a:t>
            </a:r>
            <a:endParaRPr/>
          </a:p>
        </p:txBody>
      </p:sp>
      <p:sp>
        <p:nvSpPr>
          <p:cNvPr id="223" name="Google Shape;223;p29"/>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600"/>
              </a:spcAft>
              <a:buNone/>
            </a:pPr>
            <a:r>
              <a:rPr lang="en-US">
                <a:solidFill>
                  <a:srgbClr val="222222"/>
                </a:solidFill>
                <a:highlight>
                  <a:srgbClr val="FFFFFF"/>
                </a:highlight>
              </a:rPr>
              <a:t>While some are able to join integrated well-to-do neighborhoods, the majority of today’s immigrants come to experience American culture from the vantage point of poor urban settings. Limited economic opportunities, toxic schools, ethnic tensions, violence, drugs. </a:t>
            </a:r>
            <a:r>
              <a:rPr lang="en-US"/>
              <a:t>(Suarez-Orozco, 2015 )</a:t>
            </a:r>
            <a:endParaRPr>
              <a:solidFill>
                <a:srgbClr val="222222"/>
              </a:solidFill>
              <a:highlight>
                <a:srgbClr val="FFFFFF"/>
              </a:highlight>
            </a:endParaRPr>
          </a:p>
        </p:txBody>
      </p:sp>
      <p:pic>
        <p:nvPicPr>
          <p:cNvPr id="224" name="Google Shape;224;p29"/>
          <p:cNvPicPr preferRelativeResize="0"/>
          <p:nvPr/>
        </p:nvPicPr>
        <p:blipFill>
          <a:blip r:embed="rId3">
            <a:alphaModFix/>
          </a:blip>
          <a:stretch>
            <a:fillRect/>
          </a:stretch>
        </p:blipFill>
        <p:spPr>
          <a:xfrm>
            <a:off x="6016850" y="2839088"/>
            <a:ext cx="4985950" cy="2752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The Deferred Action for Childhood Arrivals (DACA)</a:t>
            </a:r>
            <a:endParaRPr/>
          </a:p>
        </p:txBody>
      </p:sp>
      <p:sp>
        <p:nvSpPr>
          <p:cNvPr id="230" name="Google Shape;230;p30"/>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600"/>
              </a:spcAft>
              <a:buNone/>
            </a:pPr>
            <a:r>
              <a:rPr lang="en-US" sz="1900">
                <a:solidFill>
                  <a:srgbClr val="333333"/>
                </a:solidFill>
              </a:rPr>
              <a:t>Deferred Action for Childhood Arrivals (DACA) is a kind of administrative relief from deportation. The purpose of DACA is to protect eligible immigrant youth who came to the United States when they were children from deportation. DACA gives young undocumented immigrants: 1) protection from deportation, and 2) a work permit. The program expires after two years, subject to renewal.</a:t>
            </a:r>
            <a:endParaRPr sz="1900"/>
          </a:p>
        </p:txBody>
      </p:sp>
      <p:sp>
        <p:nvSpPr>
          <p:cNvPr id="231" name="Google Shape;231;p30"/>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600"/>
              </a:spcAft>
              <a:buNone/>
            </a:pPr>
            <a:endParaRPr/>
          </a:p>
        </p:txBody>
      </p:sp>
      <p:pic>
        <p:nvPicPr>
          <p:cNvPr id="232" name="Google Shape;232;p30" descr="Image result for daca"/>
          <p:cNvPicPr preferRelativeResize="0"/>
          <p:nvPr/>
        </p:nvPicPr>
        <p:blipFill>
          <a:blip r:embed="rId3">
            <a:alphaModFix/>
          </a:blip>
          <a:stretch>
            <a:fillRect/>
          </a:stretch>
        </p:blipFill>
        <p:spPr>
          <a:xfrm>
            <a:off x="6181350" y="2560325"/>
            <a:ext cx="4718400" cy="331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UNDOCUMENTED IMMIGRANT</a:t>
            </a:r>
            <a:endParaRPr/>
          </a:p>
        </p:txBody>
      </p:sp>
      <p:sp>
        <p:nvSpPr>
          <p:cNvPr id="238" name="Google Shape;238;p31"/>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600"/>
              </a:spcAft>
              <a:buNone/>
            </a:pPr>
            <a:r>
              <a:rPr lang="en-US" sz="2100">
                <a:solidFill>
                  <a:srgbClr val="444444"/>
                </a:solidFill>
              </a:rPr>
              <a:t>An Undocumented Immigrant is a foreign-born person who lacks a right to be in the United States, having either entered without inspection (and not subsequently obtained any right to remain) or stayed beyond the expiration date of a visa or other status. Undocumented Immigrants are subject to deportation if apprehended.</a:t>
            </a:r>
            <a:endParaRPr sz="2100"/>
          </a:p>
        </p:txBody>
      </p:sp>
      <p:sp>
        <p:nvSpPr>
          <p:cNvPr id="239" name="Google Shape;239;p31"/>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600"/>
              </a:spcAft>
              <a:buNone/>
            </a:pPr>
            <a:endParaRPr/>
          </a:p>
        </p:txBody>
      </p:sp>
      <p:pic>
        <p:nvPicPr>
          <p:cNvPr id="240" name="Google Shape;240;p31" descr="Image result for define documented immigrant"/>
          <p:cNvPicPr preferRelativeResize="0"/>
          <p:nvPr/>
        </p:nvPicPr>
        <p:blipFill>
          <a:blip r:embed="rId3">
            <a:alphaModFix/>
          </a:blip>
          <a:stretch>
            <a:fillRect/>
          </a:stretch>
        </p:blipFill>
        <p:spPr>
          <a:xfrm>
            <a:off x="6181350" y="2560325"/>
            <a:ext cx="4775675" cy="331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DEPORTATION </a:t>
            </a:r>
            <a:endParaRPr/>
          </a:p>
        </p:txBody>
      </p:sp>
      <p:sp>
        <p:nvSpPr>
          <p:cNvPr id="246" name="Google Shape;246;p32"/>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600"/>
              </a:spcAft>
              <a:buNone/>
            </a:pPr>
            <a:r>
              <a:rPr lang="en-US" sz="2000">
                <a:solidFill>
                  <a:srgbClr val="404040"/>
                </a:solidFill>
              </a:rPr>
              <a:t>The transfer of an alien, by exclusion or expulsion, from the United States to a foreign country. The removal or sending back of an alien to the country from which he or she came because his or her presence is deemed inconsistent with the public welfare, and without any punishment being imposed or </a:t>
            </a:r>
            <a:r>
              <a:rPr lang="en-US" sz="2000">
                <a:solidFill>
                  <a:srgbClr val="434343"/>
                </a:solidFill>
              </a:rPr>
              <a:t>contemplated. </a:t>
            </a:r>
            <a:endParaRPr sz="2000">
              <a:solidFill>
                <a:srgbClr val="434343"/>
              </a:solidFill>
            </a:endParaRPr>
          </a:p>
        </p:txBody>
      </p:sp>
      <p:sp>
        <p:nvSpPr>
          <p:cNvPr id="247" name="Google Shape;247;p32"/>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600"/>
              </a:spcAft>
              <a:buNone/>
            </a:pPr>
            <a:endParaRPr/>
          </a:p>
        </p:txBody>
      </p:sp>
      <p:pic>
        <p:nvPicPr>
          <p:cNvPr id="248" name="Google Shape;248;p32" descr="See the source image"/>
          <p:cNvPicPr preferRelativeResize="0"/>
          <p:nvPr/>
        </p:nvPicPr>
        <p:blipFill>
          <a:blip r:embed="rId3">
            <a:alphaModFix/>
          </a:blip>
          <a:stretch>
            <a:fillRect/>
          </a:stretch>
        </p:blipFill>
        <p:spPr>
          <a:xfrm>
            <a:off x="6178200" y="2560325"/>
            <a:ext cx="4718400" cy="331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STEPS FOR DEPORTATION</a:t>
            </a:r>
            <a:endParaRPr/>
          </a:p>
        </p:txBody>
      </p:sp>
      <p:sp>
        <p:nvSpPr>
          <p:cNvPr id="254" name="Google Shape;254;p33"/>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Arrest by local police or US Border Patrol</a:t>
            </a:r>
            <a:endParaRPr/>
          </a:p>
          <a:p>
            <a:pPr marL="0" lvl="0" indent="0" algn="l" rtl="0">
              <a:spcBef>
                <a:spcPts val="600"/>
              </a:spcBef>
              <a:spcAft>
                <a:spcPts val="0"/>
              </a:spcAft>
              <a:buNone/>
            </a:pPr>
            <a:r>
              <a:rPr lang="en-US"/>
              <a:t>Turned over to ICE Agent (Immigration and Customs Enforcement)</a:t>
            </a:r>
            <a:endParaRPr/>
          </a:p>
          <a:p>
            <a:pPr marL="0" lvl="0" indent="0" algn="l" rtl="0">
              <a:spcBef>
                <a:spcPts val="600"/>
              </a:spcBef>
              <a:spcAft>
                <a:spcPts val="0"/>
              </a:spcAft>
              <a:buNone/>
            </a:pPr>
            <a:r>
              <a:rPr lang="en-US"/>
              <a:t>Expedited Removal</a:t>
            </a:r>
            <a:endParaRPr/>
          </a:p>
          <a:p>
            <a:pPr marL="0" lvl="0" indent="0" algn="l" rtl="0">
              <a:spcBef>
                <a:spcPts val="600"/>
              </a:spcBef>
              <a:spcAft>
                <a:spcPts val="600"/>
              </a:spcAft>
              <a:buNone/>
            </a:pPr>
            <a:r>
              <a:rPr lang="en-US"/>
              <a:t>Notice to Appear</a:t>
            </a:r>
            <a:endParaRPr/>
          </a:p>
        </p:txBody>
      </p:sp>
      <p:sp>
        <p:nvSpPr>
          <p:cNvPr id="255" name="Google Shape;255;p33"/>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a:t>Detainment</a:t>
            </a:r>
            <a:endParaRPr/>
          </a:p>
          <a:p>
            <a:pPr marL="0" lvl="0" indent="0" algn="l" rtl="0">
              <a:spcBef>
                <a:spcPts val="600"/>
              </a:spcBef>
              <a:spcAft>
                <a:spcPts val="0"/>
              </a:spcAft>
              <a:buNone/>
            </a:pPr>
            <a:r>
              <a:rPr lang="en-US"/>
              <a:t>Voluntary Departure </a:t>
            </a:r>
            <a:endParaRPr/>
          </a:p>
          <a:p>
            <a:pPr marL="0" lvl="0" indent="0" algn="l" rtl="0">
              <a:spcBef>
                <a:spcPts val="600"/>
              </a:spcBef>
              <a:spcAft>
                <a:spcPts val="0"/>
              </a:spcAft>
              <a:buNone/>
            </a:pPr>
            <a:r>
              <a:rPr lang="en-US"/>
              <a:t>Bond Hearing</a:t>
            </a:r>
            <a:endParaRPr/>
          </a:p>
          <a:p>
            <a:pPr marL="0" lvl="0" indent="0" algn="l" rtl="0">
              <a:spcBef>
                <a:spcPts val="600"/>
              </a:spcBef>
              <a:spcAft>
                <a:spcPts val="0"/>
              </a:spcAft>
              <a:buNone/>
            </a:pPr>
            <a:r>
              <a:rPr lang="en-US"/>
              <a:t>Master Calendar Hearing</a:t>
            </a:r>
            <a:endParaRPr/>
          </a:p>
          <a:p>
            <a:pPr marL="0" lvl="0" indent="0" algn="l" rtl="0">
              <a:spcBef>
                <a:spcPts val="600"/>
              </a:spcBef>
              <a:spcAft>
                <a:spcPts val="0"/>
              </a:spcAft>
              <a:buNone/>
            </a:pPr>
            <a:r>
              <a:rPr lang="en-US"/>
              <a:t>Merits Hearing</a:t>
            </a:r>
            <a:endParaRPr/>
          </a:p>
          <a:p>
            <a:pPr marL="0" lvl="0" indent="0" algn="l" rtl="0">
              <a:spcBef>
                <a:spcPts val="600"/>
              </a:spcBef>
              <a:spcAft>
                <a:spcPts val="0"/>
              </a:spcAft>
              <a:buNone/>
            </a:pPr>
            <a:r>
              <a:rPr lang="en-US"/>
              <a:t>Order of Removal</a:t>
            </a:r>
            <a:endParaRPr/>
          </a:p>
          <a:p>
            <a:pPr marL="0" lvl="0" indent="0" algn="l" rtl="0">
              <a:spcBef>
                <a:spcPts val="600"/>
              </a:spcBef>
              <a:spcAft>
                <a:spcPts val="0"/>
              </a:spcAft>
              <a:buNone/>
            </a:pPr>
            <a:r>
              <a:rPr lang="en-US"/>
              <a:t>Appeal</a:t>
            </a: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lnSpc>
                <a:spcPct val="115000"/>
              </a:lnSpc>
              <a:spcBef>
                <a:spcPts val="2400"/>
              </a:spcBef>
              <a:spcAft>
                <a:spcPts val="600"/>
              </a:spcAft>
              <a:buNone/>
            </a:pPr>
            <a:r>
              <a:rPr lang="en-US" sz="3400">
                <a:solidFill>
                  <a:schemeClr val="dk1"/>
                </a:solidFill>
              </a:rPr>
              <a:t>My life as a sex-trafficking victim: Shandra W. </a:t>
            </a:r>
            <a:r>
              <a:rPr lang="en-US" sz="2000">
                <a:solidFill>
                  <a:schemeClr val="dk1"/>
                </a:solidFill>
              </a:rPr>
              <a:t>(BBC News)</a:t>
            </a:r>
            <a:endParaRPr sz="2000"/>
          </a:p>
        </p:txBody>
      </p:sp>
      <p:pic>
        <p:nvPicPr>
          <p:cNvPr id="261" name="Google Shape;261;p34"/>
          <p:cNvPicPr preferRelativeResize="0"/>
          <p:nvPr/>
        </p:nvPicPr>
        <p:blipFill>
          <a:blip r:embed="rId3">
            <a:alphaModFix/>
          </a:blip>
          <a:stretch>
            <a:fillRect/>
          </a:stretch>
        </p:blipFill>
        <p:spPr>
          <a:xfrm>
            <a:off x="5792650" y="2612300"/>
            <a:ext cx="4693375" cy="3384650"/>
          </a:xfrm>
          <a:prstGeom prst="rect">
            <a:avLst/>
          </a:prstGeom>
          <a:noFill/>
          <a:ln>
            <a:noFill/>
          </a:ln>
        </p:spPr>
      </p:pic>
      <p:pic>
        <p:nvPicPr>
          <p:cNvPr id="262" name="Google Shape;262;p34"/>
          <p:cNvPicPr preferRelativeResize="0"/>
          <p:nvPr/>
        </p:nvPicPr>
        <p:blipFill>
          <a:blip r:embed="rId4">
            <a:alphaModFix/>
          </a:blip>
          <a:stretch>
            <a:fillRect/>
          </a:stretch>
        </p:blipFill>
        <p:spPr>
          <a:xfrm>
            <a:off x="1653975" y="2544000"/>
            <a:ext cx="3521250" cy="3521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Human/Sex Trafficking Statistics </a:t>
            </a:r>
            <a:endParaRPr/>
          </a:p>
        </p:txBody>
      </p:sp>
      <p:sp>
        <p:nvSpPr>
          <p:cNvPr id="268" name="Google Shape;268;p35"/>
          <p:cNvSpPr txBox="1">
            <a:spLocks noGrp="1"/>
          </p:cNvSpPr>
          <p:nvPr>
            <p:ph type="body" idx="1"/>
          </p:nvPr>
        </p:nvSpPr>
        <p:spPr>
          <a:xfrm>
            <a:off x="1084675" y="2517225"/>
            <a:ext cx="4886100" cy="30924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5D5247"/>
              </a:buClr>
              <a:buSzPts val="2000"/>
              <a:buFont typeface="Garamond"/>
              <a:buChar char="•"/>
            </a:pPr>
            <a:r>
              <a:rPr lang="en-US" sz="2000">
                <a:solidFill>
                  <a:srgbClr val="5D5247"/>
                </a:solidFill>
              </a:rPr>
              <a:t>Trafficking women and children for sexual exploitation is the fastest growing criminal enterprise in the world.</a:t>
            </a:r>
            <a:endParaRPr sz="2000" baseline="30000">
              <a:solidFill>
                <a:srgbClr val="5D5247"/>
              </a:solidFill>
            </a:endParaRPr>
          </a:p>
          <a:p>
            <a:pPr marL="457200" lvl="0" indent="-355600" algn="l" rtl="0">
              <a:lnSpc>
                <a:spcPct val="115000"/>
              </a:lnSpc>
              <a:spcBef>
                <a:spcPts val="0"/>
              </a:spcBef>
              <a:spcAft>
                <a:spcPts val="0"/>
              </a:spcAft>
              <a:buClr>
                <a:srgbClr val="5D5247"/>
              </a:buClr>
              <a:buSzPts val="2000"/>
              <a:buFont typeface="Garamond"/>
              <a:buChar char="•"/>
            </a:pPr>
            <a:r>
              <a:rPr lang="en-US" sz="2000">
                <a:solidFill>
                  <a:srgbClr val="5D5247"/>
                </a:solidFill>
              </a:rPr>
              <a:t>At least 20.9 million adults and children are bought and sold worldwide into commercial sexual servitude, forced labor and bonded labor. </a:t>
            </a:r>
            <a:endParaRPr sz="2000">
              <a:solidFill>
                <a:srgbClr val="5D5247"/>
              </a:solidFill>
            </a:endParaRPr>
          </a:p>
          <a:p>
            <a:pPr marL="0" lvl="0" indent="0" algn="l" rtl="0">
              <a:spcBef>
                <a:spcPts val="480"/>
              </a:spcBef>
              <a:spcAft>
                <a:spcPts val="600"/>
              </a:spcAft>
              <a:buNone/>
            </a:pPr>
            <a:endParaRPr sz="1200"/>
          </a:p>
        </p:txBody>
      </p:sp>
      <p:sp>
        <p:nvSpPr>
          <p:cNvPr id="269" name="Google Shape;269;p35"/>
          <p:cNvSpPr txBox="1">
            <a:spLocks noGrp="1"/>
          </p:cNvSpPr>
          <p:nvPr>
            <p:ph type="body" idx="2"/>
          </p:nvPr>
        </p:nvSpPr>
        <p:spPr>
          <a:xfrm>
            <a:off x="5970775" y="2517225"/>
            <a:ext cx="5310900" cy="3009000"/>
          </a:xfrm>
          <a:prstGeom prst="rect">
            <a:avLst/>
          </a:prstGeom>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rgbClr val="5D5247"/>
              </a:buClr>
              <a:buSzPts val="2000"/>
              <a:buFont typeface="Garamond"/>
              <a:buChar char="•"/>
            </a:pPr>
            <a:r>
              <a:rPr lang="en-US" sz="2000">
                <a:solidFill>
                  <a:srgbClr val="5D5247"/>
                </a:solidFill>
              </a:rPr>
              <a:t>About 2 million children are exploited every year in the global commercial sex trade.</a:t>
            </a:r>
            <a:endParaRPr sz="2000">
              <a:solidFill>
                <a:srgbClr val="5D5247"/>
              </a:solidFill>
            </a:endParaRPr>
          </a:p>
          <a:p>
            <a:pPr marL="457200" lvl="0" indent="-355600" algn="l" rtl="0">
              <a:lnSpc>
                <a:spcPct val="115000"/>
              </a:lnSpc>
              <a:spcBef>
                <a:spcPts val="0"/>
              </a:spcBef>
              <a:spcAft>
                <a:spcPts val="0"/>
              </a:spcAft>
              <a:buClr>
                <a:srgbClr val="5D5247"/>
              </a:buClr>
              <a:buSzPts val="2000"/>
              <a:buFont typeface="Garamond"/>
              <a:buChar char="•"/>
            </a:pPr>
            <a:r>
              <a:rPr lang="en-US" sz="2000">
                <a:solidFill>
                  <a:srgbClr val="5D5247"/>
                </a:solidFill>
              </a:rPr>
              <a:t>54% of trafficking victims are trafficked for sexual exploitation. </a:t>
            </a:r>
            <a:endParaRPr sz="2000">
              <a:solidFill>
                <a:srgbClr val="5D5247"/>
              </a:solidFill>
            </a:endParaRPr>
          </a:p>
          <a:p>
            <a:pPr marL="457200" lvl="0" indent="-355600" algn="l" rtl="0">
              <a:lnSpc>
                <a:spcPct val="115000"/>
              </a:lnSpc>
              <a:spcBef>
                <a:spcPts val="0"/>
              </a:spcBef>
              <a:spcAft>
                <a:spcPts val="0"/>
              </a:spcAft>
              <a:buClr>
                <a:srgbClr val="5D5247"/>
              </a:buClr>
              <a:buSzPts val="2000"/>
              <a:buFont typeface="Garamond"/>
              <a:buChar char="•"/>
            </a:pPr>
            <a:r>
              <a:rPr lang="en-US" sz="2000">
                <a:solidFill>
                  <a:srgbClr val="5D5247"/>
                </a:solidFill>
              </a:rPr>
              <a:t>Women and girls make up 96% of victims of trafficking for sexual exploitation.</a:t>
            </a:r>
            <a:endParaRPr sz="2000">
              <a:solidFill>
                <a:srgbClr val="5D5247"/>
              </a:solidFill>
            </a:endParaRPr>
          </a:p>
          <a:p>
            <a:pPr marL="457200" lvl="0" indent="-355600" algn="l" rtl="0">
              <a:lnSpc>
                <a:spcPct val="115000"/>
              </a:lnSpc>
              <a:spcBef>
                <a:spcPts val="0"/>
              </a:spcBef>
              <a:spcAft>
                <a:spcPts val="0"/>
              </a:spcAft>
              <a:buClr>
                <a:srgbClr val="5D5247"/>
              </a:buClr>
              <a:buSzPts val="2000"/>
              <a:buChar char="•"/>
            </a:pPr>
            <a:r>
              <a:rPr lang="en-US" sz="2000">
                <a:solidFill>
                  <a:srgbClr val="5D5247"/>
                </a:solidFill>
              </a:rPr>
              <a:t>The Sex trafficking industry is making an estimated $99 billion a year. </a:t>
            </a:r>
            <a:endParaRPr sz="2000">
              <a:solidFill>
                <a:srgbClr val="5D5247"/>
              </a:solidFill>
            </a:endParaRPr>
          </a:p>
        </p:txBody>
      </p:sp>
      <p:sp>
        <p:nvSpPr>
          <p:cNvPr id="270" name="Google Shape;270;p35"/>
          <p:cNvSpPr txBox="1"/>
          <p:nvPr/>
        </p:nvSpPr>
        <p:spPr>
          <a:xfrm>
            <a:off x="1084675" y="5331000"/>
            <a:ext cx="10136100" cy="1195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600" b="1">
                <a:solidFill>
                  <a:srgbClr val="5D5247"/>
                </a:solidFill>
                <a:latin typeface="Garamond"/>
                <a:ea typeface="Garamond"/>
                <a:cs typeface="Garamond"/>
                <a:sym typeface="Garamond"/>
              </a:rPr>
              <a:t>75% of victims are undocumented immigrants </a:t>
            </a:r>
            <a:endParaRPr sz="3600" b="1">
              <a:solidFill>
                <a:srgbClr val="262626"/>
              </a:solidFill>
              <a:latin typeface="Garamond"/>
              <a:ea typeface="Garamond"/>
              <a:cs typeface="Garamond"/>
              <a:sym typeface="Garamond"/>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6"/>
          <p:cNvPicPr preferRelativeResize="0"/>
          <p:nvPr/>
        </p:nvPicPr>
        <p:blipFill>
          <a:blip r:embed="rId3">
            <a:alphaModFix/>
          </a:blip>
          <a:stretch>
            <a:fillRect/>
          </a:stretch>
        </p:blipFill>
        <p:spPr>
          <a:xfrm>
            <a:off x="1906063" y="632225"/>
            <a:ext cx="8379874" cy="5593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7"/>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t>Immigration and Sex Trafficking: Recruitment Strategies and Vulnerable Populations</a:t>
            </a:r>
            <a:endParaRPr sz="4000"/>
          </a:p>
        </p:txBody>
      </p:sp>
      <p:sp>
        <p:nvSpPr>
          <p:cNvPr id="281" name="Google Shape;281;p37"/>
          <p:cNvSpPr txBox="1">
            <a:spLocks noGrp="1"/>
          </p:cNvSpPr>
          <p:nvPr>
            <p:ph type="body" idx="1"/>
          </p:nvPr>
        </p:nvSpPr>
        <p:spPr>
          <a:xfrm>
            <a:off x="1184375" y="2411150"/>
            <a:ext cx="4595400" cy="2202600"/>
          </a:xfrm>
          <a:prstGeom prst="rect">
            <a:avLst/>
          </a:prstGeom>
        </p:spPr>
        <p:txBody>
          <a:bodyPr spcFirstLastPara="1" wrap="square" lIns="91425" tIns="45700" rIns="91425" bIns="45700" anchor="t" anchorCtr="0">
            <a:noAutofit/>
          </a:bodyPr>
          <a:lstStyle/>
          <a:p>
            <a:pPr marL="457200" lvl="0" indent="-336550" algn="l" rtl="0">
              <a:spcBef>
                <a:spcPts val="480"/>
              </a:spcBef>
              <a:spcAft>
                <a:spcPts val="0"/>
              </a:spcAft>
              <a:buSzPts val="1700"/>
              <a:buChar char="•"/>
            </a:pPr>
            <a:r>
              <a:rPr lang="en-US" sz="1700"/>
              <a:t>People are typically Trafficked in three main ways: born into slavery, kidnapped, sold, or physically forced, and tricked.</a:t>
            </a:r>
            <a:endParaRPr sz="1700"/>
          </a:p>
          <a:p>
            <a:pPr marL="457200" lvl="0" indent="-336550" algn="l" rtl="0">
              <a:spcBef>
                <a:spcPts val="0"/>
              </a:spcBef>
              <a:spcAft>
                <a:spcPts val="0"/>
              </a:spcAft>
              <a:buSzPts val="1700"/>
              <a:buChar char="•"/>
            </a:pPr>
            <a:r>
              <a:rPr lang="en-US" sz="1700"/>
              <a:t>Extreme Poverty, more specifically, Immigrants in Poverty (75% of reported victims were undocumented immigrants)</a:t>
            </a:r>
            <a:endParaRPr sz="1700"/>
          </a:p>
          <a:p>
            <a:pPr marL="457200" lvl="0" indent="-336550" algn="l" rtl="0">
              <a:spcBef>
                <a:spcPts val="0"/>
              </a:spcBef>
              <a:spcAft>
                <a:spcPts val="0"/>
              </a:spcAft>
              <a:buSzPts val="1700"/>
              <a:buChar char="•"/>
            </a:pPr>
            <a:r>
              <a:rPr lang="en-US" sz="1700"/>
              <a:t>Victims are lured from their homes with false promises of well-paying jobs</a:t>
            </a:r>
            <a:endParaRPr sz="1700"/>
          </a:p>
        </p:txBody>
      </p:sp>
      <p:sp>
        <p:nvSpPr>
          <p:cNvPr id="282" name="Google Shape;282;p37"/>
          <p:cNvSpPr txBox="1">
            <a:spLocks noGrp="1"/>
          </p:cNvSpPr>
          <p:nvPr>
            <p:ph type="body" idx="2"/>
          </p:nvPr>
        </p:nvSpPr>
        <p:spPr>
          <a:xfrm>
            <a:off x="5991450" y="2411153"/>
            <a:ext cx="4718400" cy="3396900"/>
          </a:xfrm>
          <a:prstGeom prst="rect">
            <a:avLst/>
          </a:prstGeom>
        </p:spPr>
        <p:txBody>
          <a:bodyPr spcFirstLastPara="1" wrap="square" lIns="91425" tIns="45700" rIns="91425" bIns="45700" anchor="t" anchorCtr="0">
            <a:noAutofit/>
          </a:bodyPr>
          <a:lstStyle/>
          <a:p>
            <a:pPr marL="457200" lvl="0" indent="-342900" algn="l" rtl="0">
              <a:spcBef>
                <a:spcPts val="480"/>
              </a:spcBef>
              <a:spcAft>
                <a:spcPts val="0"/>
              </a:spcAft>
              <a:buSzPts val="1800"/>
              <a:buChar char="•"/>
            </a:pPr>
            <a:r>
              <a:rPr lang="en-US" sz="1800"/>
              <a:t>Seemingly legitimate organizations advertise employment, modeling, and marriage agencies to offer access to a better life in a richer nation. </a:t>
            </a:r>
            <a:endParaRPr sz="1800"/>
          </a:p>
          <a:p>
            <a:pPr marL="457200" lvl="0" indent="-342900" algn="l" rtl="0">
              <a:spcBef>
                <a:spcPts val="0"/>
              </a:spcBef>
              <a:spcAft>
                <a:spcPts val="0"/>
              </a:spcAft>
              <a:buSzPts val="1800"/>
              <a:buChar char="•"/>
            </a:pPr>
            <a:r>
              <a:rPr lang="en-US" sz="1800"/>
              <a:t>Some victims are kidnapped or purchased from family members promising to give their daughters a better life in a richer nation. </a:t>
            </a:r>
            <a:endParaRPr sz="1800"/>
          </a:p>
        </p:txBody>
      </p:sp>
      <p:pic>
        <p:nvPicPr>
          <p:cNvPr id="283" name="Google Shape;283;p37"/>
          <p:cNvPicPr preferRelativeResize="0"/>
          <p:nvPr/>
        </p:nvPicPr>
        <p:blipFill rotWithShape="1">
          <a:blip r:embed="rId3">
            <a:alphaModFix/>
          </a:blip>
          <a:srcRect l="1940" t="9019" r="-1940" b="-9020"/>
          <a:stretch/>
        </p:blipFill>
        <p:spPr>
          <a:xfrm>
            <a:off x="1041163" y="4738975"/>
            <a:ext cx="10109675" cy="1632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1606302" y="8358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a:t>“Borders”</a:t>
            </a:r>
            <a:endParaRPr sz="4800"/>
          </a:p>
        </p:txBody>
      </p:sp>
      <p:pic>
        <p:nvPicPr>
          <p:cNvPr id="158" name="Google Shape;158;p20" descr="Subscribe to Button! New video daily: http://bit.ly/buttonpoetry&#10;If you loved this poem, check out Dylan Garity: http://bit.ly/1oqlVe2&#10;Denice Frohman, performing during prelims at the 2014 Women of the World Poetry Slam. &#10;&#10;Follow Button on Facebook: http://on.fb.me/SG5Xm0&#10;&#10;About Button:&#10;&#10;Button Poetry is committed to developing a coherent and effective system of production, distribution, promotion and fundraising for spoken word, performance poetry, and slam poetry.&#10;&#10;We seek to showcase the power and diversity of voices in our community. By encouraging and broadcasting the best and brightest performance poets of today, we hope to broaden poetry's audience, to expand its reach and develop a greater level of cultural appreciation for the art form." title="Denice Frohman - &quot;Borders&quot; (WoWPS 2014)">
            <a:hlinkClick r:id="rId3"/>
          </p:cNvPr>
          <p:cNvPicPr preferRelativeResize="0"/>
          <p:nvPr/>
        </p:nvPicPr>
        <p:blipFill>
          <a:blip r:embed="rId4">
            <a:alphaModFix/>
          </a:blip>
          <a:stretch>
            <a:fillRect/>
          </a:stretch>
        </p:blipFill>
        <p:spPr>
          <a:xfrm>
            <a:off x="2212850" y="2526800"/>
            <a:ext cx="7882124" cy="3712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Aftercare Services For Survivors</a:t>
            </a:r>
            <a:endParaRPr/>
          </a:p>
        </p:txBody>
      </p:sp>
      <p:sp>
        <p:nvSpPr>
          <p:cNvPr id="289" name="Google Shape;289;p38"/>
          <p:cNvSpPr txBox="1">
            <a:spLocks noGrp="1"/>
          </p:cNvSpPr>
          <p:nvPr>
            <p:ph type="body" idx="1"/>
          </p:nvPr>
        </p:nvSpPr>
        <p:spPr>
          <a:xfrm>
            <a:off x="1295400" y="2368949"/>
            <a:ext cx="4718400" cy="29115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sz="1800" b="1"/>
              <a:t>Recommended Aftercare Services:</a:t>
            </a:r>
            <a:endParaRPr sz="1800"/>
          </a:p>
          <a:p>
            <a:pPr marL="457200" lvl="0" indent="-342900" algn="l" rtl="0">
              <a:spcBef>
                <a:spcPts val="600"/>
              </a:spcBef>
              <a:spcAft>
                <a:spcPts val="0"/>
              </a:spcAft>
              <a:buSzPts val="1800"/>
              <a:buChar char="●"/>
            </a:pPr>
            <a:r>
              <a:rPr lang="en-US" sz="1800"/>
              <a:t>Basic necessities (food, clothing, etc.) </a:t>
            </a:r>
            <a:endParaRPr sz="1800"/>
          </a:p>
          <a:p>
            <a:pPr marL="457200" lvl="0" indent="-342900" algn="l" rtl="0">
              <a:spcBef>
                <a:spcPts val="0"/>
              </a:spcBef>
              <a:spcAft>
                <a:spcPts val="0"/>
              </a:spcAft>
              <a:buSzPts val="1800"/>
              <a:buChar char="●"/>
            </a:pPr>
            <a:r>
              <a:rPr lang="en-US" sz="1800"/>
              <a:t>Secure, safe shelter and housing(immediate and long-term) </a:t>
            </a:r>
            <a:endParaRPr sz="1800"/>
          </a:p>
          <a:p>
            <a:pPr marL="457200" lvl="0" indent="-342900" algn="l" rtl="0">
              <a:spcBef>
                <a:spcPts val="0"/>
              </a:spcBef>
              <a:spcAft>
                <a:spcPts val="0"/>
              </a:spcAft>
              <a:buSzPts val="1800"/>
              <a:buChar char="●"/>
            </a:pPr>
            <a:r>
              <a:rPr lang="en-US" sz="1800"/>
              <a:t>Physical health care and mental health care (crisis intervention, self-help groups, counseling, substance abuse treatment) </a:t>
            </a:r>
            <a:endParaRPr sz="1800"/>
          </a:p>
          <a:p>
            <a:pPr marL="457200" lvl="0" indent="-342900" algn="l" rtl="0">
              <a:spcBef>
                <a:spcPts val="0"/>
              </a:spcBef>
              <a:spcAft>
                <a:spcPts val="0"/>
              </a:spcAft>
              <a:buSzPts val="1800"/>
              <a:buChar char="●"/>
            </a:pPr>
            <a:r>
              <a:rPr lang="en-US" sz="1800"/>
              <a:t>Legal and immigration advocacy</a:t>
            </a:r>
            <a:endParaRPr sz="1800"/>
          </a:p>
          <a:p>
            <a:pPr marL="457200" lvl="0" indent="-342900" algn="l" rtl="0">
              <a:spcBef>
                <a:spcPts val="0"/>
              </a:spcBef>
              <a:spcAft>
                <a:spcPts val="0"/>
              </a:spcAft>
              <a:buSzPts val="1800"/>
              <a:buChar char="●"/>
            </a:pPr>
            <a:r>
              <a:rPr lang="en-US" sz="1800"/>
              <a:t>Life skills and job training</a:t>
            </a:r>
            <a:endParaRPr sz="1800"/>
          </a:p>
          <a:p>
            <a:pPr marL="457200" lvl="0" indent="-342900" algn="l" rtl="0">
              <a:spcBef>
                <a:spcPts val="0"/>
              </a:spcBef>
              <a:spcAft>
                <a:spcPts val="0"/>
              </a:spcAft>
              <a:buSzPts val="1800"/>
              <a:buChar char="●"/>
            </a:pPr>
            <a:r>
              <a:rPr lang="en-US" sz="1800"/>
              <a:t>Child Care, Education, and Language services </a:t>
            </a:r>
            <a:endParaRPr sz="1800"/>
          </a:p>
          <a:p>
            <a:pPr marL="457200" lvl="0" indent="-342900" algn="l" rtl="0">
              <a:spcBef>
                <a:spcPts val="0"/>
              </a:spcBef>
              <a:spcAft>
                <a:spcPts val="0"/>
              </a:spcAft>
              <a:buSzPts val="1800"/>
              <a:buChar char="●"/>
            </a:pPr>
            <a:r>
              <a:rPr lang="en-US" sz="1800"/>
              <a:t>Substance abuse services </a:t>
            </a:r>
            <a:endParaRPr sz="1800"/>
          </a:p>
        </p:txBody>
      </p:sp>
      <p:sp>
        <p:nvSpPr>
          <p:cNvPr id="290" name="Google Shape;290;p38"/>
          <p:cNvSpPr txBox="1"/>
          <p:nvPr/>
        </p:nvSpPr>
        <p:spPr>
          <a:xfrm>
            <a:off x="1821900" y="5363475"/>
            <a:ext cx="8548200" cy="1181100"/>
          </a:xfrm>
          <a:prstGeom prst="rect">
            <a:avLst/>
          </a:prstGeom>
          <a:noFill/>
          <a:ln>
            <a:noFill/>
          </a:ln>
        </p:spPr>
        <p:txBody>
          <a:bodyPr spcFirstLastPara="1" wrap="square" lIns="91425" tIns="91425" rIns="91425" bIns="91425" anchor="t" anchorCtr="0">
            <a:noAutofit/>
          </a:bodyPr>
          <a:lstStyle/>
          <a:p>
            <a:pPr marL="0" lvl="0" indent="0" algn="ctr" rtl="0">
              <a:spcBef>
                <a:spcPts val="480"/>
              </a:spcBef>
              <a:spcAft>
                <a:spcPts val="0"/>
              </a:spcAft>
              <a:buNone/>
            </a:pPr>
            <a:r>
              <a:rPr lang="en-US" sz="1600" b="1">
                <a:solidFill>
                  <a:srgbClr val="262626"/>
                </a:solidFill>
                <a:latin typeface="Garamond"/>
                <a:ea typeface="Garamond"/>
                <a:cs typeface="Garamond"/>
                <a:sym typeface="Garamond"/>
              </a:rPr>
              <a:t>NATIONAL HOTLINE: </a:t>
            </a:r>
            <a:endParaRPr sz="1600" b="1">
              <a:solidFill>
                <a:srgbClr val="262626"/>
              </a:solidFill>
              <a:latin typeface="Garamond"/>
              <a:ea typeface="Garamond"/>
              <a:cs typeface="Garamond"/>
              <a:sym typeface="Garamond"/>
            </a:endParaRPr>
          </a:p>
          <a:p>
            <a:pPr marL="0" lvl="0" indent="0" algn="l" rtl="0">
              <a:spcBef>
                <a:spcPts val="600"/>
              </a:spcBef>
              <a:spcAft>
                <a:spcPts val="600"/>
              </a:spcAft>
              <a:buClr>
                <a:schemeClr val="dk1"/>
              </a:buClr>
              <a:buSzPts val="1100"/>
              <a:buFont typeface="Arial"/>
              <a:buNone/>
            </a:pPr>
            <a:r>
              <a:rPr lang="en-US" sz="1600" b="1">
                <a:solidFill>
                  <a:srgbClr val="262626"/>
                </a:solidFill>
                <a:latin typeface="Garamond"/>
                <a:ea typeface="Garamond"/>
                <a:cs typeface="Garamond"/>
                <a:sym typeface="Garamond"/>
              </a:rPr>
              <a:t>1-888-373-3888 | BEFREE TEXTLINE: 233733 | WWW.POLARISPROJECT.ORG </a:t>
            </a:r>
            <a:endParaRPr sz="1600" b="1"/>
          </a:p>
        </p:txBody>
      </p:sp>
      <p:pic>
        <p:nvPicPr>
          <p:cNvPr id="291" name="Google Shape;291;p38"/>
          <p:cNvPicPr preferRelativeResize="0"/>
          <p:nvPr/>
        </p:nvPicPr>
        <p:blipFill>
          <a:blip r:embed="rId3">
            <a:alphaModFix/>
          </a:blip>
          <a:stretch>
            <a:fillRect/>
          </a:stretch>
        </p:blipFill>
        <p:spPr>
          <a:xfrm>
            <a:off x="7002475" y="2629449"/>
            <a:ext cx="4017799" cy="2281925"/>
          </a:xfrm>
          <a:prstGeom prst="rect">
            <a:avLst/>
          </a:prstGeom>
          <a:noFill/>
          <a:ln>
            <a:noFill/>
          </a:ln>
        </p:spPr>
      </p:pic>
      <p:sp>
        <p:nvSpPr>
          <p:cNvPr id="292" name="Google Shape;292;p38"/>
          <p:cNvSpPr txBox="1"/>
          <p:nvPr/>
        </p:nvSpPr>
        <p:spPr>
          <a:xfrm>
            <a:off x="6782075" y="4809525"/>
            <a:ext cx="4458600" cy="810000"/>
          </a:xfrm>
          <a:prstGeom prst="rect">
            <a:avLst/>
          </a:prstGeom>
          <a:noFill/>
          <a:ln>
            <a:noFill/>
          </a:ln>
        </p:spPr>
        <p:txBody>
          <a:bodyPr spcFirstLastPara="1" wrap="square" lIns="91425" tIns="91425" rIns="91425" bIns="91425" anchor="t" anchorCtr="0">
            <a:noAutofit/>
          </a:bodyPr>
          <a:lstStyle/>
          <a:p>
            <a:pPr marL="457200" lvl="0" indent="-330200" algn="l" rtl="0">
              <a:spcBef>
                <a:spcPts val="480"/>
              </a:spcBef>
              <a:spcAft>
                <a:spcPts val="0"/>
              </a:spcAft>
              <a:buClr>
                <a:schemeClr val="accent1"/>
              </a:buClr>
              <a:buSzPts val="1600"/>
              <a:buChar char="●"/>
            </a:pPr>
            <a:r>
              <a:rPr lang="en-US" sz="1600">
                <a:solidFill>
                  <a:srgbClr val="262626"/>
                </a:solidFill>
                <a:latin typeface="Garamond"/>
                <a:ea typeface="Garamond"/>
                <a:cs typeface="Garamond"/>
                <a:sym typeface="Garamond"/>
              </a:rPr>
              <a:t>Sex trafficking survivors suffer physical injuries and long-term psychological consequences.</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Immigration on Social Media</a:t>
            </a:r>
            <a:endParaRPr/>
          </a:p>
        </p:txBody>
      </p:sp>
      <p:sp>
        <p:nvSpPr>
          <p:cNvPr id="298" name="Google Shape;298;p39"/>
          <p:cNvSpPr txBox="1">
            <a:spLocks noGrp="1"/>
          </p:cNvSpPr>
          <p:nvPr>
            <p:ph type="body" idx="1"/>
          </p:nvPr>
        </p:nvSpPr>
        <p:spPr>
          <a:xfrm>
            <a:off x="1295398" y="2795720"/>
            <a:ext cx="4718400" cy="33102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Char char="•"/>
            </a:pPr>
            <a:r>
              <a:rPr lang="en-US"/>
              <a:t>Social media has a vital impact on the way people perceive immigrants </a:t>
            </a:r>
            <a:endParaRPr/>
          </a:p>
          <a:p>
            <a:pPr marL="457200" lvl="0" indent="-403860" algn="l" rtl="0">
              <a:spcBef>
                <a:spcPts val="0"/>
              </a:spcBef>
              <a:spcAft>
                <a:spcPts val="0"/>
              </a:spcAft>
              <a:buSzPts val="2760"/>
              <a:buChar char="•"/>
            </a:pPr>
            <a:r>
              <a:rPr lang="en-US"/>
              <a:t>Misleading statements / Misstatements made by people in office</a:t>
            </a:r>
            <a:endParaRPr/>
          </a:p>
          <a:p>
            <a:pPr marL="457200" lvl="0" indent="0" algn="l" rtl="0">
              <a:spcBef>
                <a:spcPts val="600"/>
              </a:spcBef>
              <a:spcAft>
                <a:spcPts val="600"/>
              </a:spcAft>
              <a:buNone/>
            </a:pPr>
            <a:endParaRPr/>
          </a:p>
        </p:txBody>
      </p:sp>
      <p:sp>
        <p:nvSpPr>
          <p:cNvPr id="299" name="Google Shape;299;p39"/>
          <p:cNvSpPr txBox="1">
            <a:spLocks noGrp="1"/>
          </p:cNvSpPr>
          <p:nvPr>
            <p:ph type="body" idx="2"/>
          </p:nvPr>
        </p:nvSpPr>
        <p:spPr>
          <a:xfrm>
            <a:off x="6178194" y="2795720"/>
            <a:ext cx="4718400" cy="33102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Char char="•"/>
            </a:pPr>
            <a:r>
              <a:rPr lang="en-US"/>
              <a:t>Cherry picking cases for news outlets</a:t>
            </a:r>
            <a:endParaRPr/>
          </a:p>
          <a:p>
            <a:pPr marL="457200" lvl="0" indent="-403860" algn="l" rtl="0">
              <a:spcBef>
                <a:spcPts val="0"/>
              </a:spcBef>
              <a:spcAft>
                <a:spcPts val="0"/>
              </a:spcAft>
              <a:buSzPts val="2760"/>
              <a:buChar char="•"/>
            </a:pPr>
            <a:r>
              <a:rPr lang="en-US"/>
              <a:t>News outlets do not verify what is true or what is not</a:t>
            </a:r>
            <a:endParaRPr/>
          </a:p>
          <a:p>
            <a:pPr marL="457200" lvl="0" indent="-403860" algn="l" rtl="0">
              <a:spcBef>
                <a:spcPts val="0"/>
              </a:spcBef>
              <a:spcAft>
                <a:spcPts val="0"/>
              </a:spcAft>
              <a:buSzPts val="2760"/>
              <a:buChar char="•"/>
            </a:pPr>
            <a:r>
              <a:rPr lang="en-US"/>
              <a:t>Assumption that immigrants are terrorist</a:t>
            </a:r>
            <a:endParaRPr/>
          </a:p>
          <a:p>
            <a:pPr marL="0" lvl="0" indent="0" algn="l" rtl="0">
              <a:spcBef>
                <a:spcPts val="600"/>
              </a:spcBef>
              <a:spcAft>
                <a:spcPts val="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Myths and Facts about Immigration</a:t>
            </a:r>
            <a:endParaRPr/>
          </a:p>
        </p:txBody>
      </p:sp>
      <p:sp>
        <p:nvSpPr>
          <p:cNvPr id="305" name="Google Shape;305;p40"/>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a:t>Myth 1</a:t>
            </a:r>
            <a:endParaRPr/>
          </a:p>
          <a:p>
            <a:pPr marL="0" lvl="0" indent="0" algn="ctr" rtl="0">
              <a:spcBef>
                <a:spcPts val="600"/>
              </a:spcBef>
              <a:spcAft>
                <a:spcPts val="600"/>
              </a:spcAft>
              <a:buNone/>
            </a:pPr>
            <a:r>
              <a:rPr lang="en-US" sz="3000"/>
              <a:t>Undocumented immigrants do not pay taxes.</a:t>
            </a:r>
            <a:endParaRPr sz="3000"/>
          </a:p>
        </p:txBody>
      </p:sp>
      <p:sp>
        <p:nvSpPr>
          <p:cNvPr id="306" name="Google Shape;306;p40"/>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b="1"/>
              <a:t>Fact</a:t>
            </a:r>
            <a:endParaRPr b="1"/>
          </a:p>
          <a:p>
            <a:pPr marL="0" lvl="0" indent="0" algn="ctr" rtl="0">
              <a:spcBef>
                <a:spcPts val="600"/>
              </a:spcBef>
              <a:spcAft>
                <a:spcPts val="600"/>
              </a:spcAft>
              <a:buNone/>
            </a:pPr>
            <a:r>
              <a:rPr lang="en-US" sz="3000" b="1"/>
              <a:t>Undocumented immigrants pay billions of dollars in taxes each year (U.S. Chamber of Commerce, 2016).</a:t>
            </a:r>
            <a:endParaRPr sz="3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Myths and Facts about Immigration</a:t>
            </a:r>
            <a:endParaRPr/>
          </a:p>
        </p:txBody>
      </p:sp>
      <p:sp>
        <p:nvSpPr>
          <p:cNvPr id="312" name="Google Shape;312;p41"/>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a:t>Myth 2 </a:t>
            </a:r>
            <a:endParaRPr/>
          </a:p>
          <a:p>
            <a:pPr marL="0" lvl="0" indent="0" algn="ctr" rtl="0">
              <a:spcBef>
                <a:spcPts val="600"/>
              </a:spcBef>
              <a:spcAft>
                <a:spcPts val="0"/>
              </a:spcAft>
              <a:buClr>
                <a:schemeClr val="dk1"/>
              </a:buClr>
              <a:buSzPts val="1100"/>
              <a:buFont typeface="Arial"/>
              <a:buNone/>
            </a:pPr>
            <a:r>
              <a:rPr lang="en-US" sz="3000"/>
              <a:t> Immigrants come to the United States for welfare benefits.</a:t>
            </a:r>
            <a:endParaRPr sz="3000"/>
          </a:p>
          <a:p>
            <a:pPr marL="0" lvl="0" indent="0" algn="ctr" rtl="0">
              <a:spcBef>
                <a:spcPts val="600"/>
              </a:spcBef>
              <a:spcAft>
                <a:spcPts val="600"/>
              </a:spcAft>
              <a:buNone/>
            </a:pPr>
            <a:endParaRPr/>
          </a:p>
        </p:txBody>
      </p:sp>
      <p:sp>
        <p:nvSpPr>
          <p:cNvPr id="313" name="Google Shape;313;p41"/>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b="1"/>
              <a:t>Fact</a:t>
            </a:r>
            <a:endParaRPr b="1"/>
          </a:p>
          <a:p>
            <a:pPr marL="0" lvl="0" indent="0" algn="ctr" rtl="0">
              <a:spcBef>
                <a:spcPts val="600"/>
              </a:spcBef>
              <a:spcAft>
                <a:spcPts val="600"/>
              </a:spcAft>
              <a:buNone/>
            </a:pPr>
            <a:r>
              <a:rPr lang="en-US" sz="2500" b="1"/>
              <a:t>Undocumented immigrants are not eligible for federal public benefit programs, and even documented immigrants face stringent eligibility restrictions (U.S. Chamber of Commerce, 2016).</a:t>
            </a:r>
            <a:endParaRPr sz="25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Myths and Facts about</a:t>
            </a:r>
            <a:r>
              <a:rPr lang="en-US" i="1"/>
              <a:t> </a:t>
            </a:r>
            <a:r>
              <a:rPr lang="en-US"/>
              <a:t>Immigration</a:t>
            </a:r>
            <a:endParaRPr/>
          </a:p>
        </p:txBody>
      </p:sp>
      <p:sp>
        <p:nvSpPr>
          <p:cNvPr id="319" name="Google Shape;319;p42"/>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a:t>Myth 3</a:t>
            </a:r>
            <a:endParaRPr/>
          </a:p>
          <a:p>
            <a:pPr marL="0" lvl="0" indent="0" algn="ctr" rtl="0">
              <a:spcBef>
                <a:spcPts val="600"/>
              </a:spcBef>
              <a:spcAft>
                <a:spcPts val="0"/>
              </a:spcAft>
              <a:buClr>
                <a:schemeClr val="dk1"/>
              </a:buClr>
              <a:buSzPts val="1100"/>
              <a:buFont typeface="Arial"/>
              <a:buNone/>
            </a:pPr>
            <a:r>
              <a:rPr lang="en-US"/>
              <a:t> </a:t>
            </a:r>
            <a:r>
              <a:rPr lang="en-US" sz="3000"/>
              <a:t>Immigrants are more likely to commit crimes than native-born Americans.</a:t>
            </a:r>
            <a:endParaRPr sz="3000"/>
          </a:p>
          <a:p>
            <a:pPr marL="0" lvl="0" indent="0" algn="ctr" rtl="0">
              <a:spcBef>
                <a:spcPts val="600"/>
              </a:spcBef>
              <a:spcAft>
                <a:spcPts val="600"/>
              </a:spcAft>
              <a:buNone/>
            </a:pPr>
            <a:endParaRPr/>
          </a:p>
        </p:txBody>
      </p:sp>
      <p:sp>
        <p:nvSpPr>
          <p:cNvPr id="320" name="Google Shape;320;p42"/>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b="1"/>
              <a:t>Facts</a:t>
            </a:r>
            <a:endParaRPr b="1"/>
          </a:p>
          <a:p>
            <a:pPr marL="0" lvl="0" indent="0" algn="ctr" rtl="0">
              <a:spcBef>
                <a:spcPts val="600"/>
              </a:spcBef>
              <a:spcAft>
                <a:spcPts val="0"/>
              </a:spcAft>
              <a:buClr>
                <a:schemeClr val="dk1"/>
              </a:buClr>
              <a:buSzPts val="1100"/>
              <a:buFont typeface="Arial"/>
              <a:buNone/>
            </a:pPr>
            <a:r>
              <a:rPr lang="en-US" sz="2600" b="1"/>
              <a:t>Immigration does not cause crime rates to rise, and immigrants are actually less likely to commit crimes or be behind bars than native-born Americans (U.S. Chamber of Commerce, 2016).</a:t>
            </a:r>
            <a:endParaRPr sz="2600" b="1"/>
          </a:p>
          <a:p>
            <a:pPr marL="0" lvl="0" indent="0" algn="ctr" rtl="0">
              <a:spcBef>
                <a:spcPts val="600"/>
              </a:spcBef>
              <a:spcAft>
                <a:spcPts val="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3"/>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Myths and Facts about Immigration</a:t>
            </a:r>
            <a:endParaRPr/>
          </a:p>
        </p:txBody>
      </p:sp>
      <p:sp>
        <p:nvSpPr>
          <p:cNvPr id="326" name="Google Shape;326;p43"/>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a:t>Myth 4 </a:t>
            </a:r>
            <a:endParaRPr/>
          </a:p>
          <a:p>
            <a:pPr marL="0" lvl="0" indent="0" algn="ctr" rtl="0">
              <a:spcBef>
                <a:spcPts val="600"/>
              </a:spcBef>
              <a:spcAft>
                <a:spcPts val="600"/>
              </a:spcAft>
              <a:buNone/>
            </a:pPr>
            <a:r>
              <a:rPr lang="en-US"/>
              <a:t>Building a wall along the U.S.-Mexico border, and deporting all undocumented immigrants from the United States, would enhance national security. </a:t>
            </a:r>
            <a:endParaRPr/>
          </a:p>
        </p:txBody>
      </p:sp>
      <p:sp>
        <p:nvSpPr>
          <p:cNvPr id="327" name="Google Shape;327;p43"/>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b="1"/>
              <a:t>Facts</a:t>
            </a:r>
            <a:endParaRPr b="1"/>
          </a:p>
          <a:p>
            <a:pPr marL="0" lvl="0" indent="0" algn="ctr" rtl="0">
              <a:spcBef>
                <a:spcPts val="600"/>
              </a:spcBef>
              <a:spcAft>
                <a:spcPts val="600"/>
              </a:spcAft>
              <a:buNone/>
            </a:pPr>
            <a:r>
              <a:rPr lang="en-US" sz="2500" b="1"/>
              <a:t>A border wall and mass deportation would have little impact on security, while severely damaging the U.S. economy in the process (U.S. Chamber of Commerce, 2016).</a:t>
            </a:r>
            <a:endParaRPr sz="25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4"/>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President Trump’s Travel Ban</a:t>
            </a:r>
            <a:endParaRPr/>
          </a:p>
        </p:txBody>
      </p:sp>
      <p:sp>
        <p:nvSpPr>
          <p:cNvPr id="333" name="Google Shape;333;p44"/>
          <p:cNvSpPr txBox="1">
            <a:spLocks noGrp="1"/>
          </p:cNvSpPr>
          <p:nvPr>
            <p:ph type="body" idx="1"/>
          </p:nvPr>
        </p:nvSpPr>
        <p:spPr>
          <a:xfrm>
            <a:off x="1191600" y="2422725"/>
            <a:ext cx="9808800" cy="35646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Char char="•"/>
            </a:pPr>
            <a:r>
              <a:rPr lang="en-US"/>
              <a:t>Executive Order 13,769 </a:t>
            </a:r>
            <a:endParaRPr/>
          </a:p>
          <a:p>
            <a:pPr marL="914400" lvl="1" indent="-374650" algn="l" rtl="0">
              <a:spcBef>
                <a:spcPts val="0"/>
              </a:spcBef>
              <a:spcAft>
                <a:spcPts val="0"/>
              </a:spcAft>
              <a:buSzPts val="2300"/>
              <a:buChar char="•"/>
            </a:pPr>
            <a:r>
              <a:rPr lang="en-US"/>
              <a:t>banned the entry of nationals from Iraq, Iran, Sudan, Libya, Somalia, Syria, &amp; Yemen</a:t>
            </a:r>
            <a:endParaRPr/>
          </a:p>
          <a:p>
            <a:pPr marL="914400" lvl="1" indent="-374650" algn="l" rtl="0">
              <a:spcBef>
                <a:spcPts val="0"/>
              </a:spcBef>
              <a:spcAft>
                <a:spcPts val="0"/>
              </a:spcAft>
              <a:buSzPts val="2300"/>
              <a:buChar char="•"/>
            </a:pPr>
            <a:r>
              <a:rPr lang="en-US"/>
              <a:t>Exec Order denied</a:t>
            </a:r>
            <a:endParaRPr/>
          </a:p>
          <a:p>
            <a:pPr marL="457200" lvl="0" indent="-403860" algn="l" rtl="0">
              <a:spcBef>
                <a:spcPts val="0"/>
              </a:spcBef>
              <a:spcAft>
                <a:spcPts val="0"/>
              </a:spcAft>
              <a:buSzPts val="2760"/>
              <a:buChar char="•"/>
            </a:pPr>
            <a:r>
              <a:rPr lang="en-US"/>
              <a:t>Executive Order 13,780 “Revised Order”</a:t>
            </a:r>
            <a:endParaRPr/>
          </a:p>
          <a:p>
            <a:pPr marL="914400" lvl="1" indent="-374650" algn="l" rtl="0">
              <a:spcBef>
                <a:spcPts val="0"/>
              </a:spcBef>
              <a:spcAft>
                <a:spcPts val="0"/>
              </a:spcAft>
              <a:buSzPts val="2300"/>
              <a:buChar char="•"/>
            </a:pPr>
            <a:r>
              <a:rPr lang="en-US"/>
              <a:t>kept 90 day ban for 6 of the original countries, removed Iraq</a:t>
            </a:r>
            <a:endParaRPr/>
          </a:p>
          <a:p>
            <a:pPr marL="914400" lvl="1" indent="-374650" algn="l" rtl="0">
              <a:spcBef>
                <a:spcPts val="0"/>
              </a:spcBef>
              <a:spcAft>
                <a:spcPts val="0"/>
              </a:spcAft>
              <a:buSzPts val="2300"/>
              <a:buChar char="•"/>
            </a:pPr>
            <a:r>
              <a:rPr lang="en-US"/>
              <a:t>kept 120-day suspension of refugees, but removed indefinite ban on Syrian refugees</a:t>
            </a:r>
            <a:endParaRPr/>
          </a:p>
          <a:p>
            <a:pPr marL="457200" lvl="0" indent="-403860" algn="l" rtl="0">
              <a:spcBef>
                <a:spcPts val="0"/>
              </a:spcBef>
              <a:spcAft>
                <a:spcPts val="0"/>
              </a:spcAft>
              <a:buSzPts val="2760"/>
              <a:buChar char="•"/>
            </a:pPr>
            <a:r>
              <a:rPr lang="en-US"/>
              <a:t>Revised Order is inapplicable to</a:t>
            </a:r>
            <a:endParaRPr/>
          </a:p>
          <a:p>
            <a:pPr marL="914400" lvl="1" indent="-374650" algn="l" rtl="0">
              <a:spcBef>
                <a:spcPts val="0"/>
              </a:spcBef>
              <a:spcAft>
                <a:spcPts val="0"/>
              </a:spcAft>
              <a:buSzPts val="2300"/>
              <a:buChar char="•"/>
            </a:pPr>
            <a:r>
              <a:rPr lang="en-US"/>
              <a:t>lawful permanent residents, valid visas effective on date of ORIGINAL order, refugees scheduled to travel before effective date of revised order (Barrow, 2018)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to do as Social Workers</a:t>
            </a:r>
            <a:endParaRPr/>
          </a:p>
        </p:txBody>
      </p:sp>
      <p:sp>
        <p:nvSpPr>
          <p:cNvPr id="339" name="Google Shape;339;p45"/>
          <p:cNvSpPr txBox="1">
            <a:spLocks noGrp="1"/>
          </p:cNvSpPr>
          <p:nvPr>
            <p:ph type="body" idx="2"/>
          </p:nvPr>
        </p:nvSpPr>
        <p:spPr>
          <a:xfrm>
            <a:off x="1452781" y="2535250"/>
            <a:ext cx="9447000" cy="33354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Char char="•"/>
            </a:pPr>
            <a:r>
              <a:rPr lang="en-US"/>
              <a:t>Educate others</a:t>
            </a:r>
            <a:endParaRPr/>
          </a:p>
          <a:p>
            <a:pPr marL="457200" lvl="0" indent="-403860" algn="l" rtl="0">
              <a:spcBef>
                <a:spcPts val="0"/>
              </a:spcBef>
              <a:spcAft>
                <a:spcPts val="0"/>
              </a:spcAft>
              <a:buSzPts val="2760"/>
              <a:buChar char="•"/>
            </a:pPr>
            <a:r>
              <a:rPr lang="en-US"/>
              <a:t>Advocate</a:t>
            </a:r>
            <a:endParaRPr/>
          </a:p>
          <a:p>
            <a:pPr marL="457200" lvl="0" indent="-403860" algn="l" rtl="0">
              <a:spcBef>
                <a:spcPts val="0"/>
              </a:spcBef>
              <a:spcAft>
                <a:spcPts val="0"/>
              </a:spcAft>
              <a:buSzPts val="2760"/>
              <a:buChar char="•"/>
            </a:pPr>
            <a:r>
              <a:rPr lang="en-US"/>
              <a:t>Know the facts</a:t>
            </a:r>
            <a:endParaRPr/>
          </a:p>
          <a:p>
            <a:pPr marL="457200" lvl="0" indent="-403860" algn="l" rtl="0">
              <a:spcBef>
                <a:spcPts val="0"/>
              </a:spcBef>
              <a:spcAft>
                <a:spcPts val="0"/>
              </a:spcAft>
              <a:buSzPts val="2760"/>
              <a:buChar char="•"/>
            </a:pPr>
            <a:r>
              <a:rPr lang="en-US"/>
              <a:t>Resources </a:t>
            </a:r>
            <a:endParaRPr/>
          </a:p>
          <a:p>
            <a:pPr marL="914400" lvl="1" indent="-374650" algn="l" rtl="0">
              <a:spcBef>
                <a:spcPts val="0"/>
              </a:spcBef>
              <a:spcAft>
                <a:spcPts val="0"/>
              </a:spcAft>
              <a:buSzPts val="2300"/>
              <a:buChar char="•"/>
            </a:pPr>
            <a:r>
              <a:rPr lang="en-US"/>
              <a:t>World Relief-High Point</a:t>
            </a:r>
            <a:endParaRPr/>
          </a:p>
          <a:p>
            <a:pPr marL="914400" lvl="1" indent="-374650" algn="l" rtl="0">
              <a:spcBef>
                <a:spcPts val="0"/>
              </a:spcBef>
              <a:spcAft>
                <a:spcPts val="0"/>
              </a:spcAft>
              <a:buSzPts val="2300"/>
              <a:buChar char="•"/>
            </a:pPr>
            <a:r>
              <a:rPr lang="en-US"/>
              <a:t>CWS Greensboro</a:t>
            </a:r>
            <a:endParaRPr/>
          </a:p>
          <a:p>
            <a:pPr marL="914400" lvl="1" indent="-374650" algn="l" rtl="0">
              <a:spcBef>
                <a:spcPts val="0"/>
              </a:spcBef>
              <a:spcAft>
                <a:spcPts val="0"/>
              </a:spcAft>
              <a:buSzPts val="2300"/>
              <a:buChar char="•"/>
            </a:pPr>
            <a:r>
              <a:rPr lang="en-US"/>
              <a:t>FaithAction International House</a:t>
            </a:r>
            <a:endParaRPr/>
          </a:p>
          <a:p>
            <a:pPr marL="457200" lvl="0" indent="-403860" algn="l" rtl="0">
              <a:spcBef>
                <a:spcPts val="0"/>
              </a:spcBef>
              <a:spcAft>
                <a:spcPts val="0"/>
              </a:spcAft>
              <a:buSzPts val="2760"/>
              <a:buChar char="•"/>
            </a:pPr>
            <a:r>
              <a:rPr lang="en-US"/>
              <a:t>WR Brochure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6"/>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a:t>
            </a:r>
            <a:endParaRPr/>
          </a:p>
        </p:txBody>
      </p:sp>
      <p:sp>
        <p:nvSpPr>
          <p:cNvPr id="345" name="Google Shape;345;p46"/>
          <p:cNvSpPr txBox="1">
            <a:spLocks noGrp="1"/>
          </p:cNvSpPr>
          <p:nvPr>
            <p:ph type="body" idx="1"/>
          </p:nvPr>
        </p:nvSpPr>
        <p:spPr>
          <a:xfrm>
            <a:off x="1298450" y="2506775"/>
            <a:ext cx="9601200" cy="36963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800" i="1">
                <a:solidFill>
                  <a:schemeClr val="dk1"/>
                </a:solidFill>
                <a:latin typeface="Times New Roman"/>
                <a:ea typeface="Times New Roman"/>
                <a:cs typeface="Times New Roman"/>
                <a:sym typeface="Times New Roman"/>
              </a:rPr>
              <a:t>About NCASC</a:t>
            </a:r>
            <a:r>
              <a:rPr lang="en-US" sz="1800">
                <a:solidFill>
                  <a:schemeClr val="dk1"/>
                </a:solidFill>
                <a:latin typeface="Times New Roman"/>
                <a:ea typeface="Times New Roman"/>
                <a:cs typeface="Times New Roman"/>
                <a:sym typeface="Times New Roman"/>
              </a:rPr>
              <a:t>. (2018, May 22). Retrieved from The North Carolina African Services Coalition		 : http://ascafrica.org/about-ncasc/</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Barrow, J. L. (2018). Trump’s travel ban: Lawful but ill-advised. </a:t>
            </a:r>
            <a:r>
              <a:rPr lang="en-US" sz="1800" i="1">
                <a:solidFill>
                  <a:schemeClr val="dk1"/>
                </a:solidFill>
                <a:latin typeface="Times New Roman"/>
                <a:ea typeface="Times New Roman"/>
                <a:cs typeface="Times New Roman"/>
                <a:sym typeface="Times New Roman"/>
              </a:rPr>
              <a:t>Harvard Journal of Law &amp; </a:t>
            </a:r>
            <a:endParaRPr sz="1800" i="1">
              <a:solidFill>
                <a:schemeClr val="dk1"/>
              </a:solidFill>
              <a:latin typeface="Times New Roman"/>
              <a:ea typeface="Times New Roman"/>
              <a:cs typeface="Times New Roman"/>
              <a:sym typeface="Times New Roman"/>
            </a:endParaRPr>
          </a:p>
          <a:p>
            <a:pPr marL="0" lvl="0" indent="457200" algn="l" rtl="0">
              <a:lnSpc>
                <a:spcPct val="200000"/>
              </a:lnSpc>
              <a:spcBef>
                <a:spcPts val="0"/>
              </a:spcBef>
              <a:spcAft>
                <a:spcPts val="0"/>
              </a:spcAft>
              <a:buClr>
                <a:schemeClr val="dk1"/>
              </a:buClr>
              <a:buSzPts val="1100"/>
              <a:buFont typeface="Arial"/>
              <a:buNone/>
            </a:pPr>
            <a:r>
              <a:rPr lang="en-US" sz="1800" i="1">
                <a:solidFill>
                  <a:schemeClr val="dk1"/>
                </a:solidFill>
                <a:latin typeface="Times New Roman"/>
                <a:ea typeface="Times New Roman"/>
                <a:cs typeface="Times New Roman"/>
                <a:sym typeface="Times New Roman"/>
              </a:rPr>
              <a:t>Public Policy, 41(2),</a:t>
            </a:r>
            <a:r>
              <a:rPr lang="en-US" sz="1800">
                <a:solidFill>
                  <a:schemeClr val="dk1"/>
                </a:solidFill>
                <a:latin typeface="Times New Roman"/>
                <a:ea typeface="Times New Roman"/>
                <a:cs typeface="Times New Roman"/>
                <a:sym typeface="Times New Roman"/>
              </a:rPr>
              <a:t> 691-717.</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Kinefuchi, E. (2010). Finding Home in Migration: Montagnard Refugees and Post-Migration</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	Identity. </a:t>
            </a:r>
            <a:r>
              <a:rPr lang="en-US" sz="1800" i="1">
                <a:solidFill>
                  <a:schemeClr val="dk1"/>
                </a:solidFill>
                <a:latin typeface="Times New Roman"/>
                <a:ea typeface="Times New Roman"/>
                <a:cs typeface="Times New Roman"/>
                <a:sym typeface="Times New Roman"/>
              </a:rPr>
              <a:t>Journal of International &amp; Intercultural Communication</a:t>
            </a:r>
            <a:r>
              <a:rPr lang="en-US" sz="1800">
                <a:solidFill>
                  <a:schemeClr val="dk1"/>
                </a:solidFill>
                <a:latin typeface="Times New Roman"/>
                <a:ea typeface="Times New Roman"/>
                <a:cs typeface="Times New Roman"/>
                <a:sym typeface="Times New Roman"/>
              </a:rPr>
              <a:t>, </a:t>
            </a:r>
            <a:r>
              <a:rPr lang="en-US" sz="1800" i="1">
                <a:solidFill>
                  <a:schemeClr val="dk1"/>
                </a:solidFill>
                <a:latin typeface="Times New Roman"/>
                <a:ea typeface="Times New Roman"/>
                <a:cs typeface="Times New Roman"/>
                <a:sym typeface="Times New Roman"/>
              </a:rPr>
              <a:t>3</a:t>
            </a:r>
            <a:r>
              <a:rPr lang="en-US" sz="1800">
                <a:solidFill>
                  <a:schemeClr val="dk1"/>
                </a:solidFill>
                <a:latin typeface="Times New Roman"/>
                <a:ea typeface="Times New Roman"/>
                <a:cs typeface="Times New Roman"/>
                <a:sym typeface="Times New Roman"/>
              </a:rPr>
              <a:t>(3), 228-248. </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	doi:10.1080/17513057.2010.487220</a:t>
            </a:r>
            <a:endParaRPr sz="1800">
              <a:solidFill>
                <a:schemeClr val="dk1"/>
              </a:solidFill>
              <a:latin typeface="Times New Roman"/>
              <a:ea typeface="Times New Roman"/>
              <a:cs typeface="Times New Roman"/>
              <a:sym typeface="Times New Roman"/>
            </a:endParaRPr>
          </a:p>
          <a:p>
            <a:pPr marL="0" lvl="0" indent="457200" algn="l" rtl="0">
              <a:lnSpc>
                <a:spcPct val="200000"/>
              </a:lnSpc>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a:p>
            <a:pPr marL="0" lvl="0" indent="0" algn="l" rtl="0">
              <a:spcBef>
                <a:spcPts val="48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marL="0" lvl="0" indent="0" algn="l" rtl="0">
              <a:spcBef>
                <a:spcPts val="600"/>
              </a:spcBef>
              <a:spcAft>
                <a:spcPts val="0"/>
              </a:spcAft>
              <a:buClr>
                <a:schemeClr val="dk1"/>
              </a:buClr>
              <a:buSzPts val="1100"/>
              <a:buFont typeface="Arial"/>
              <a:buNone/>
            </a:pPr>
            <a:endParaRPr/>
          </a:p>
          <a:p>
            <a:pPr marL="0" lvl="0" indent="0" algn="l" rtl="0">
              <a:spcBef>
                <a:spcPts val="600"/>
              </a:spcBef>
              <a:spcAft>
                <a:spcPts val="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a:t>
            </a:r>
            <a:endParaRPr/>
          </a:p>
        </p:txBody>
      </p:sp>
      <p:sp>
        <p:nvSpPr>
          <p:cNvPr id="351" name="Google Shape;351;p47"/>
          <p:cNvSpPr txBox="1">
            <a:spLocks noGrp="1"/>
          </p:cNvSpPr>
          <p:nvPr>
            <p:ph type="body" idx="1"/>
          </p:nvPr>
        </p:nvSpPr>
        <p:spPr>
          <a:xfrm>
            <a:off x="1298450" y="2448225"/>
            <a:ext cx="9512100" cy="37548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Kokanovic, R., May, C., Dowrick, C., Furler, J., Newton, D., &amp; Gunn, J. (2010). Negotiations of </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	distress between East Timorese and Vietnamese refugees and their family doctors in</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	Melbourne. </a:t>
            </a:r>
            <a:r>
              <a:rPr lang="en-US" sz="1800" i="1">
                <a:solidFill>
                  <a:schemeClr val="dk1"/>
                </a:solidFill>
                <a:latin typeface="Times New Roman"/>
                <a:ea typeface="Times New Roman"/>
                <a:cs typeface="Times New Roman"/>
                <a:sym typeface="Times New Roman"/>
              </a:rPr>
              <a:t>Sociology of Health &amp; Illness, </a:t>
            </a:r>
            <a:r>
              <a:rPr lang="en-US" sz="1800">
                <a:solidFill>
                  <a:schemeClr val="dk1"/>
                </a:solidFill>
                <a:latin typeface="Times New Roman"/>
                <a:ea typeface="Times New Roman"/>
                <a:cs typeface="Times New Roman"/>
                <a:sym typeface="Times New Roman"/>
              </a:rPr>
              <a:t>32(4), 511-527.</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	doi:10.1111/j.1467-9566.2009.01228.x</a:t>
            </a:r>
            <a:endParaRPr sz="18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Leda Dederich, ScoutSeven. </a:t>
            </a:r>
            <a:r>
              <a:rPr lang="en-US" sz="1800" i="1">
                <a:solidFill>
                  <a:schemeClr val="dk1"/>
                </a:solidFill>
                <a:latin typeface="Times New Roman"/>
                <a:ea typeface="Times New Roman"/>
                <a:cs typeface="Times New Roman"/>
                <a:sym typeface="Times New Roman"/>
              </a:rPr>
              <a:t>Undocumented Student Program | University of California at Berkeley</a:t>
            </a:r>
            <a:r>
              <a:rPr lang="en-US" sz="1800">
                <a:solidFill>
                  <a:schemeClr val="dk1"/>
                </a:solidFill>
                <a:latin typeface="Times New Roman"/>
                <a:ea typeface="Times New Roman"/>
                <a:cs typeface="Times New Roman"/>
                <a:sym typeface="Times New Roman"/>
              </a:rPr>
              <a:t>. 		n.d. 18 May 2018. </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8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Logan, T.K., Walker, Robert., &amp; Hunt, Gretchen. (2009). Understanding Human Trafficking in the		 United States. </a:t>
            </a:r>
            <a:r>
              <a:rPr lang="en-US" sz="1800" i="1">
                <a:solidFill>
                  <a:schemeClr val="dk1"/>
                </a:solidFill>
                <a:latin typeface="Times New Roman"/>
                <a:ea typeface="Times New Roman"/>
                <a:cs typeface="Times New Roman"/>
                <a:sym typeface="Times New Roman"/>
              </a:rPr>
              <a:t>Trauma, Violence, &amp; Abuse, </a:t>
            </a:r>
            <a:r>
              <a:rPr lang="en-US" sz="1800">
                <a:solidFill>
                  <a:schemeClr val="dk1"/>
                </a:solidFill>
                <a:latin typeface="Times New Roman"/>
                <a:ea typeface="Times New Roman"/>
                <a:cs typeface="Times New Roman"/>
                <a:sym typeface="Times New Roman"/>
              </a:rPr>
              <a:t>10(1), 3-30.doi: 10.1177/1524838008327262</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a:p>
            <a:pPr marL="0" lvl="0" indent="0" algn="l" rtl="0">
              <a:spcBef>
                <a:spcPts val="480"/>
              </a:spcBef>
              <a:spcAft>
                <a:spcPts val="0"/>
              </a:spcAft>
              <a:buClr>
                <a:schemeClr val="dk1"/>
              </a:buClr>
              <a:buSzPts val="1100"/>
              <a:buFont typeface="Arial"/>
              <a:buNone/>
            </a:pPr>
            <a:r>
              <a:rPr lang="en-US" sz="1100">
                <a:solidFill>
                  <a:schemeClr val="dk1"/>
                </a:solidFill>
                <a:latin typeface="Times New Roman"/>
                <a:ea typeface="Times New Roman"/>
                <a:cs typeface="Times New Roman"/>
                <a:sym typeface="Times New Roman"/>
              </a:rPr>
              <a:t> </a:t>
            </a:r>
            <a:endParaRPr sz="1100">
              <a:solidFill>
                <a:schemeClr val="dk1"/>
              </a:solidFill>
              <a:latin typeface="Times New Roman"/>
              <a:ea typeface="Times New Roman"/>
              <a:cs typeface="Times New Roman"/>
              <a:sym typeface="Times New Roman"/>
            </a:endParaRPr>
          </a:p>
          <a:p>
            <a:pPr marL="0" lvl="0" indent="0" algn="l" rtl="0">
              <a:spcBef>
                <a:spcPts val="600"/>
              </a:spcBef>
              <a:spcAft>
                <a:spcPts val="0"/>
              </a:spcAft>
              <a:buClr>
                <a:schemeClr val="dk1"/>
              </a:buClr>
              <a:buSzPts val="1100"/>
              <a:buFont typeface="Arial"/>
              <a:buNone/>
            </a:pPr>
            <a:endParaRPr/>
          </a:p>
          <a:p>
            <a:pPr marL="0" lvl="0" indent="0" algn="l" rtl="0">
              <a:spcBef>
                <a:spcPts val="600"/>
              </a:spcBef>
              <a:spcAft>
                <a:spcPts val="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is Immigration?</a:t>
            </a:r>
            <a:endParaRPr/>
          </a:p>
        </p:txBody>
      </p:sp>
      <p:sp>
        <p:nvSpPr>
          <p:cNvPr id="164" name="Google Shape;164;p21"/>
          <p:cNvSpPr txBox="1">
            <a:spLocks noGrp="1"/>
          </p:cNvSpPr>
          <p:nvPr>
            <p:ph type="body" idx="1"/>
          </p:nvPr>
        </p:nvSpPr>
        <p:spPr>
          <a:xfrm>
            <a:off x="1298450" y="2543875"/>
            <a:ext cx="9601200" cy="3326700"/>
          </a:xfrm>
          <a:prstGeom prst="rect">
            <a:avLst/>
          </a:prstGeom>
        </p:spPr>
        <p:txBody>
          <a:bodyPr spcFirstLastPara="1" wrap="square" lIns="91425" tIns="45700" rIns="91425" bIns="45700" anchor="t" anchorCtr="0">
            <a:noAutofit/>
          </a:bodyPr>
          <a:lstStyle/>
          <a:p>
            <a:pPr marL="0" lvl="0" indent="0" algn="ctr" rtl="0">
              <a:spcBef>
                <a:spcPts val="480"/>
              </a:spcBef>
              <a:spcAft>
                <a:spcPts val="600"/>
              </a:spcAft>
              <a:buNone/>
            </a:pPr>
            <a:r>
              <a:rPr lang="en-US" sz="3200"/>
              <a:t>Immigration is the international movement of people into a destination country of which they are not natives or where they do not possess citizenship in order to settle or reside there, especially as permanent residents or naturalized citizens, or to take up employment as a migrant worker or temporarily as a foreign worker. </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8"/>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 </a:t>
            </a:r>
            <a:endParaRPr/>
          </a:p>
        </p:txBody>
      </p:sp>
      <p:sp>
        <p:nvSpPr>
          <p:cNvPr id="357" name="Google Shape;357;p48"/>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None/>
            </a:pPr>
            <a:r>
              <a:rPr lang="en-US" sz="1800">
                <a:solidFill>
                  <a:schemeClr val="dk1"/>
                </a:solidFill>
                <a:latin typeface="Times New Roman"/>
                <a:ea typeface="Times New Roman"/>
                <a:cs typeface="Times New Roman"/>
                <a:sym typeface="Times New Roman"/>
              </a:rPr>
              <a:t>Macy, Rebecca. J., &amp; Johns, Natalie. (2011). Aftercare Services for International Sex Trafficking		 Survivors: Informing U.S. Service and Program Development in an Emerging Practice Area.		 </a:t>
            </a:r>
            <a:r>
              <a:rPr lang="en-US" sz="1800" i="1">
                <a:solidFill>
                  <a:schemeClr val="dk1"/>
                </a:solidFill>
                <a:latin typeface="Times New Roman"/>
                <a:ea typeface="Times New Roman"/>
                <a:cs typeface="Times New Roman"/>
                <a:sym typeface="Times New Roman"/>
              </a:rPr>
              <a:t>Trauma, Violence, &amp; Abuse</a:t>
            </a:r>
            <a:r>
              <a:rPr lang="en-US" sz="1800">
                <a:solidFill>
                  <a:schemeClr val="dk1"/>
                </a:solidFill>
                <a:latin typeface="Times New Roman"/>
                <a:ea typeface="Times New Roman"/>
                <a:cs typeface="Times New Roman"/>
                <a:sym typeface="Times New Roman"/>
              </a:rPr>
              <a:t>, 12(2), 87-98. doi: 10.1177/1524838010390709</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480"/>
              </a:spcBef>
              <a:spcAft>
                <a:spcPts val="0"/>
              </a:spcAft>
              <a:buNone/>
            </a:pPr>
            <a:r>
              <a:rPr lang="en-US" sz="1800" i="1">
                <a:solidFill>
                  <a:schemeClr val="dk1"/>
                </a:solidFill>
                <a:latin typeface="Times New Roman"/>
                <a:ea typeface="Times New Roman"/>
                <a:cs typeface="Times New Roman"/>
                <a:sym typeface="Times New Roman"/>
              </a:rPr>
              <a:t>Refugees</a:t>
            </a:r>
            <a:r>
              <a:rPr lang="en-US" sz="1800">
                <a:solidFill>
                  <a:schemeClr val="dk1"/>
                </a:solidFill>
                <a:latin typeface="Times New Roman"/>
                <a:ea typeface="Times New Roman"/>
                <a:cs typeface="Times New Roman"/>
                <a:sym typeface="Times New Roman"/>
              </a:rPr>
              <a:t>. (2017, October 24). Retrieved from U.S. Citizenship and Immigration Services: 			 </a:t>
            </a:r>
            <a:r>
              <a:rPr lang="en-US" sz="1800">
                <a:solidFill>
                  <a:srgbClr val="000000"/>
                </a:solidFill>
                <a:latin typeface="Times New Roman"/>
                <a:ea typeface="Times New Roman"/>
                <a:cs typeface="Times New Roman"/>
                <a:sym typeface="Times New Roman"/>
              </a:rPr>
              <a:t> </a:t>
            </a:r>
            <a:r>
              <a:rPr lang="en-US" sz="1800" u="sng">
                <a:solidFill>
                  <a:srgbClr val="000000"/>
                </a:solidFill>
                <a:latin typeface="Times New Roman"/>
                <a:ea typeface="Times New Roman"/>
                <a:cs typeface="Times New Roman"/>
                <a:sym typeface="Times New Roman"/>
                <a:hlinkClick r:id="rId3"/>
              </a:rPr>
              <a:t>https://www.uscis.gov/humanitarian/refugees-asylum/refugees</a:t>
            </a:r>
            <a:endParaRPr sz="1800">
              <a:solidFill>
                <a:srgbClr val="000000"/>
              </a:solidFill>
              <a:latin typeface="Times New Roman"/>
              <a:ea typeface="Times New Roman"/>
              <a:cs typeface="Times New Roman"/>
              <a:sym typeface="Times New Roman"/>
            </a:endParaRPr>
          </a:p>
          <a:p>
            <a:pPr marL="0" lvl="0" indent="0" algn="l" rtl="0">
              <a:lnSpc>
                <a:spcPct val="200000"/>
              </a:lnSpc>
              <a:spcBef>
                <a:spcPts val="60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9"/>
          <p:cNvSpPr txBox="1">
            <a:spLocks noGrp="1"/>
          </p:cNvSpPr>
          <p:nvPr>
            <p:ph type="title"/>
          </p:nvPr>
        </p:nvSpPr>
        <p:spPr>
          <a:xfrm>
            <a:off x="1295402" y="106088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a:t>
            </a:r>
            <a:endParaRPr/>
          </a:p>
        </p:txBody>
      </p:sp>
      <p:sp>
        <p:nvSpPr>
          <p:cNvPr id="363" name="Google Shape;363;p49"/>
          <p:cNvSpPr txBox="1">
            <a:spLocks noGrp="1"/>
          </p:cNvSpPr>
          <p:nvPr>
            <p:ph type="body" idx="1"/>
          </p:nvPr>
        </p:nvSpPr>
        <p:spPr>
          <a:xfrm>
            <a:off x="1295400" y="2364674"/>
            <a:ext cx="10193700" cy="3752100"/>
          </a:xfrm>
          <a:prstGeom prst="rect">
            <a:avLst/>
          </a:prstGeom>
        </p:spPr>
        <p:txBody>
          <a:bodyPr spcFirstLastPara="1" wrap="square" lIns="91425" tIns="45700" rIns="91425" bIns="45700" anchor="t" anchorCtr="0">
            <a:noAutofit/>
          </a:bodyPr>
          <a:lstStyle/>
          <a:p>
            <a:pPr marL="457200" lvl="0" indent="0" algn="l" rtl="0">
              <a:lnSpc>
                <a:spcPct val="200000"/>
              </a:lnSpc>
              <a:spcBef>
                <a:spcPts val="480"/>
              </a:spcBef>
              <a:spcAft>
                <a:spcPts val="0"/>
              </a:spcAft>
              <a:buNone/>
            </a:pPr>
            <a:r>
              <a:rPr lang="en-US" sz="1800">
                <a:solidFill>
                  <a:schemeClr val="dk1"/>
                </a:solidFill>
                <a:latin typeface="Times New Roman"/>
                <a:ea typeface="Times New Roman"/>
                <a:cs typeface="Times New Roman"/>
                <a:sym typeface="Times New Roman"/>
              </a:rPr>
              <a:t>Ryan, R. P. (2015, November 23). </a:t>
            </a:r>
            <a:r>
              <a:rPr lang="en-US" sz="1800" i="1">
                <a:solidFill>
                  <a:schemeClr val="dk1"/>
                </a:solidFill>
                <a:latin typeface="Times New Roman"/>
                <a:ea typeface="Times New Roman"/>
                <a:cs typeface="Times New Roman"/>
                <a:sym typeface="Times New Roman"/>
              </a:rPr>
              <a:t>Paul Ryan: On refugees, balance compassion and safety</a:t>
            </a:r>
            <a:r>
              <a:rPr lang="en-US" sz="1800">
                <a:solidFill>
                  <a:schemeClr val="dk1"/>
                </a:solidFill>
                <a:latin typeface="Times New Roman"/>
                <a:ea typeface="Times New Roman"/>
                <a:cs typeface="Times New Roman"/>
                <a:sym typeface="Times New Roman"/>
              </a:rPr>
              <a:t>. Retrieved 	from CNN: </a:t>
            </a:r>
            <a:r>
              <a:rPr lang="en-US" sz="1800" u="sng">
                <a:solidFill>
                  <a:srgbClr val="000000"/>
                </a:solidFill>
                <a:latin typeface="Times New Roman"/>
                <a:ea typeface="Times New Roman"/>
                <a:cs typeface="Times New Roman"/>
                <a:sym typeface="Times New Roman"/>
                <a:hlinkClick r:id="rId3"/>
              </a:rPr>
              <a:t>https://www.cnn.com/2015/11/23/opinions/ryan-syrian-refugees/index.html</a:t>
            </a:r>
            <a:r>
              <a:rPr lang="en-US"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a:p>
            <a:pPr marL="0" lvl="0" indent="0" algn="l" rtl="0">
              <a:lnSpc>
                <a:spcPct val="200000"/>
              </a:lnSpc>
              <a:spcBef>
                <a:spcPts val="600"/>
              </a:spcBef>
              <a:spcAft>
                <a:spcPts val="0"/>
              </a:spcAft>
              <a:buNone/>
            </a:pPr>
            <a:r>
              <a:rPr lang="en-US" sz="1800">
                <a:solidFill>
                  <a:schemeClr val="dk1"/>
                </a:solidFill>
                <a:latin typeface="Times New Roman"/>
                <a:ea typeface="Times New Roman"/>
                <a:cs typeface="Times New Roman"/>
                <a:sym typeface="Times New Roman"/>
              </a:rPr>
              <a:t>Shandra Woworuntu: My life as a sex-trafficking victim. (2016, March 30). Retrieved May 17, 2018,		      from</a:t>
            </a:r>
            <a:r>
              <a:rPr lang="en-US" sz="1800">
                <a:solidFill>
                  <a:srgbClr val="000000"/>
                </a:solidFill>
                <a:latin typeface="Times New Roman"/>
                <a:ea typeface="Times New Roman"/>
                <a:cs typeface="Times New Roman"/>
                <a:sym typeface="Times New Roman"/>
              </a:rPr>
              <a:t> </a:t>
            </a:r>
            <a:r>
              <a:rPr lang="en-US" sz="1800" u="sng">
                <a:solidFill>
                  <a:srgbClr val="000000"/>
                </a:solidFill>
                <a:latin typeface="Times New Roman"/>
                <a:ea typeface="Times New Roman"/>
                <a:cs typeface="Times New Roman"/>
                <a:sym typeface="Times New Roman"/>
                <a:hlinkClick r:id="rId4"/>
              </a:rPr>
              <a:t>http://www.bbc.com/news/magazine-35846207 </a:t>
            </a:r>
            <a:endParaRPr sz="1800">
              <a:solidFill>
                <a:srgbClr val="000000"/>
              </a:solidFill>
              <a:latin typeface="Times New Roman"/>
              <a:ea typeface="Times New Roman"/>
              <a:cs typeface="Times New Roman"/>
              <a:sym typeface="Times New Roman"/>
            </a:endParaRPr>
          </a:p>
          <a:p>
            <a:pPr marL="0" lvl="0" indent="0" algn="l" rtl="0">
              <a:spcBef>
                <a:spcPts val="600"/>
              </a:spcBef>
              <a:spcAft>
                <a:spcPts val="0"/>
              </a:spcAft>
              <a:buNone/>
            </a:pPr>
            <a:r>
              <a:rPr lang="en-US" sz="1800">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marL="0" lvl="0" indent="0" algn="l" rtl="0">
              <a:lnSpc>
                <a:spcPct val="200000"/>
              </a:lnSpc>
              <a:spcBef>
                <a:spcPts val="60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a:t>
            </a:r>
            <a:endParaRPr/>
          </a:p>
        </p:txBody>
      </p:sp>
      <p:sp>
        <p:nvSpPr>
          <p:cNvPr id="369" name="Google Shape;369;p50"/>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457200" lvl="0" indent="-457200" algn="l" rtl="0">
              <a:lnSpc>
                <a:spcPct val="200000"/>
              </a:lnSpc>
              <a:spcBef>
                <a:spcPts val="0"/>
              </a:spcBef>
              <a:spcAft>
                <a:spcPts val="0"/>
              </a:spcAft>
              <a:buClr>
                <a:schemeClr val="dk1"/>
              </a:buClr>
              <a:buSzPts val="1100"/>
              <a:buFont typeface="Arial"/>
              <a:buNone/>
            </a:pPr>
            <a:r>
              <a:rPr lang="en-US" sz="1800">
                <a:solidFill>
                  <a:srgbClr val="222222"/>
                </a:solidFill>
                <a:highlight>
                  <a:srgbClr val="FFFFFF"/>
                </a:highlight>
                <a:latin typeface="Times New Roman"/>
                <a:ea typeface="Times New Roman"/>
                <a:cs typeface="Times New Roman"/>
                <a:sym typeface="Times New Roman"/>
              </a:rPr>
              <a:t>Suárez-Orozco, M. M. (2001). Global shifts: US immigration and the cultural impact of  demographic change. </a:t>
            </a:r>
            <a:r>
              <a:rPr lang="en-US" sz="1800" i="1">
                <a:solidFill>
                  <a:srgbClr val="222222"/>
                </a:solidFill>
                <a:highlight>
                  <a:srgbClr val="FFFFFF"/>
                </a:highlight>
                <a:latin typeface="Times New Roman"/>
                <a:ea typeface="Times New Roman"/>
                <a:cs typeface="Times New Roman"/>
                <a:sym typeface="Times New Roman"/>
              </a:rPr>
              <a:t>Seismic shifts</a:t>
            </a:r>
            <a:r>
              <a:rPr lang="en-US" sz="1800">
                <a:solidFill>
                  <a:srgbClr val="222222"/>
                </a:solidFill>
                <a:highlight>
                  <a:srgbClr val="FFFFFF"/>
                </a:highlight>
                <a:latin typeface="Times New Roman"/>
                <a:ea typeface="Times New Roman"/>
                <a:cs typeface="Times New Roman"/>
                <a:sym typeface="Times New Roman"/>
              </a:rPr>
              <a:t>, 179-188.</a:t>
            </a:r>
            <a:endParaRPr sz="1800">
              <a:solidFill>
                <a:srgbClr val="222222"/>
              </a:solidFill>
              <a:highlight>
                <a:srgbClr val="FFFFFF"/>
              </a:highlight>
              <a:latin typeface="Times New Roman"/>
              <a:ea typeface="Times New Roman"/>
              <a:cs typeface="Times New Roman"/>
              <a:sym typeface="Times New Roman"/>
            </a:endParaRPr>
          </a:p>
          <a:p>
            <a:pPr marL="457200" lvl="0" indent="-457200" algn="l" rtl="0">
              <a:lnSpc>
                <a:spcPct val="200000"/>
              </a:lnSpc>
              <a:spcBef>
                <a:spcPts val="0"/>
              </a:spcBef>
              <a:spcAft>
                <a:spcPts val="0"/>
              </a:spcAft>
              <a:buNone/>
            </a:pPr>
            <a:r>
              <a:rPr lang="en-US" sz="1800">
                <a:solidFill>
                  <a:srgbClr val="333333"/>
                </a:solidFill>
                <a:highlight>
                  <a:srgbClr val="FFFFFF"/>
                </a:highlight>
                <a:latin typeface="Times New Roman"/>
                <a:ea typeface="Times New Roman"/>
                <a:cs typeface="Times New Roman"/>
                <a:sym typeface="Times New Roman"/>
              </a:rPr>
              <a:t>Suárez-Orozco, M., &amp; Suárez-Orozco, C. (2015). Children of immigration. </a:t>
            </a:r>
            <a:r>
              <a:rPr lang="en-US" sz="1800" i="1">
                <a:solidFill>
                  <a:srgbClr val="333333"/>
                </a:solidFill>
                <a:highlight>
                  <a:srgbClr val="FFFFFF"/>
                </a:highlight>
                <a:latin typeface="Times New Roman"/>
                <a:ea typeface="Times New Roman"/>
                <a:cs typeface="Times New Roman"/>
                <a:sym typeface="Times New Roman"/>
              </a:rPr>
              <a:t>The Phi Delta Kappan,</a:t>
            </a:r>
            <a:r>
              <a:rPr lang="en-US" sz="1800">
                <a:solidFill>
                  <a:srgbClr val="333333"/>
                </a:solidFill>
                <a:highlight>
                  <a:srgbClr val="FFFFFF"/>
                </a:highlight>
                <a:latin typeface="Times New Roman"/>
                <a:ea typeface="Times New Roman"/>
                <a:cs typeface="Times New Roman"/>
                <a:sym typeface="Times New Roman"/>
              </a:rPr>
              <a:t> </a:t>
            </a:r>
            <a:r>
              <a:rPr lang="en-US" sz="1800" i="1">
                <a:solidFill>
                  <a:srgbClr val="333333"/>
                </a:solidFill>
                <a:highlight>
                  <a:srgbClr val="FFFFFF"/>
                </a:highlight>
                <a:latin typeface="Times New Roman"/>
                <a:ea typeface="Times New Roman"/>
                <a:cs typeface="Times New Roman"/>
                <a:sym typeface="Times New Roman"/>
              </a:rPr>
              <a:t>97</a:t>
            </a:r>
            <a:r>
              <a:rPr lang="en-US" sz="1800">
                <a:solidFill>
                  <a:srgbClr val="333333"/>
                </a:solidFill>
                <a:highlight>
                  <a:srgbClr val="FFFFFF"/>
                </a:highlight>
                <a:latin typeface="Times New Roman"/>
                <a:ea typeface="Times New Roman"/>
                <a:cs typeface="Times New Roman"/>
                <a:sym typeface="Times New Roman"/>
              </a:rPr>
              <a:t>(4), 8-14. Retrieved from </a:t>
            </a:r>
            <a:r>
              <a:rPr lang="en-US" sz="1800" u="sng">
                <a:solidFill>
                  <a:srgbClr val="000000"/>
                </a:solidFill>
                <a:highlight>
                  <a:srgbClr val="FFFFFF"/>
                </a:highlight>
                <a:latin typeface="Times New Roman"/>
                <a:ea typeface="Times New Roman"/>
                <a:cs typeface="Times New Roman"/>
                <a:sym typeface="Times New Roman"/>
                <a:hlinkClick r:id="rId3"/>
              </a:rPr>
              <a:t>http://www.jstor.org/stable/24579534</a:t>
            </a:r>
            <a:endParaRPr sz="1800">
              <a:solidFill>
                <a:srgbClr val="000000"/>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800" i="1">
                <a:solidFill>
                  <a:schemeClr val="dk1"/>
                </a:solidFill>
                <a:latin typeface="Times New Roman"/>
                <a:ea typeface="Times New Roman"/>
                <a:cs typeface="Times New Roman"/>
                <a:sym typeface="Times New Roman"/>
              </a:rPr>
              <a:t>Tan Le: My immigration story.</a:t>
            </a:r>
            <a:r>
              <a:rPr lang="en-US" sz="1800">
                <a:solidFill>
                  <a:schemeClr val="dk1"/>
                </a:solidFill>
                <a:latin typeface="Times New Roman"/>
                <a:ea typeface="Times New Roman"/>
                <a:cs typeface="Times New Roman"/>
                <a:sym typeface="Times New Roman"/>
              </a:rPr>
              <a:t> Ted Talks. (2012). From Youtube website,  </a:t>
            </a:r>
            <a:endParaRPr sz="1800">
              <a:solidFill>
                <a:schemeClr val="dk1"/>
              </a:solidFill>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	</a:t>
            </a:r>
            <a:r>
              <a:rPr lang="en-US" sz="1800" u="sng">
                <a:solidFill>
                  <a:srgbClr val="000000"/>
                </a:solidFill>
                <a:latin typeface="Times New Roman"/>
                <a:ea typeface="Times New Roman"/>
                <a:cs typeface="Times New Roman"/>
                <a:sym typeface="Times New Roman"/>
                <a:hlinkClick r:id="rId4"/>
              </a:rPr>
              <a:t>https://www.youtube.com/watch?v=hCop3IGZH2o</a:t>
            </a:r>
            <a:endParaRPr sz="1800">
              <a:solidFill>
                <a:srgbClr val="000000"/>
              </a:solidFill>
              <a:highlight>
                <a:srgbClr val="FFFFFF"/>
              </a:highlight>
              <a:latin typeface="Times New Roman"/>
              <a:ea typeface="Times New Roman"/>
              <a:cs typeface="Times New Roman"/>
              <a:sym typeface="Times New Roman"/>
            </a:endParaRPr>
          </a:p>
          <a:p>
            <a:pPr marL="0" lvl="0" indent="0" algn="l" rtl="0">
              <a:lnSpc>
                <a:spcPct val="200000"/>
              </a:lnSpc>
              <a:spcBef>
                <a:spcPts val="800"/>
              </a:spcBef>
              <a:spcAft>
                <a:spcPts val="600"/>
              </a:spcAft>
              <a:buClr>
                <a:schemeClr val="dk1"/>
              </a:buClr>
              <a:buSzPts val="1100"/>
              <a:buFont typeface="Arial"/>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References</a:t>
            </a:r>
            <a:endParaRPr/>
          </a:p>
        </p:txBody>
      </p:sp>
      <p:sp>
        <p:nvSpPr>
          <p:cNvPr id="375" name="Google Shape;375;p51"/>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lnSpc>
                <a:spcPct val="200000"/>
              </a:lnSpc>
              <a:spcBef>
                <a:spcPts val="480"/>
              </a:spcBef>
              <a:spcAft>
                <a:spcPts val="0"/>
              </a:spcAft>
              <a:buClr>
                <a:schemeClr val="dk1"/>
              </a:buClr>
              <a:buSzPts val="1100"/>
              <a:buFont typeface="Arial"/>
              <a:buNone/>
            </a:pPr>
            <a:r>
              <a:rPr lang="en-US" sz="1800">
                <a:latin typeface="Times New Roman"/>
                <a:ea typeface="Times New Roman"/>
                <a:cs typeface="Times New Roman"/>
                <a:sym typeface="Times New Roman"/>
              </a:rPr>
              <a:t>U.S. Chamber of Commerce, (2016). Immigration myths and the facts. Labor, Immigration &amp;		 	  Employment Benefits.	</a:t>
            </a:r>
            <a:r>
              <a:rPr lang="en-US" sz="1800" u="sng">
                <a:solidFill>
                  <a:srgbClr val="000000"/>
                </a:solidFill>
                <a:latin typeface="Times New Roman"/>
                <a:ea typeface="Times New Roman"/>
                <a:cs typeface="Times New Roman"/>
                <a:sym typeface="Times New Roman"/>
                <a:hlinkClick r:id="rId3"/>
              </a:rPr>
              <a:t>https://www.uschamber.com/sites/default/files/documents/files/022851_mythsfacts_2016_report_final.pdf</a:t>
            </a:r>
            <a:r>
              <a:rPr lang="en-US" sz="1800">
                <a:solidFill>
                  <a:srgbClr val="000000"/>
                </a:solidFill>
                <a:latin typeface="Times New Roman"/>
                <a:ea typeface="Times New Roman"/>
                <a:cs typeface="Times New Roman"/>
                <a:sym typeface="Times New Roman"/>
              </a:rPr>
              <a:t> </a:t>
            </a:r>
            <a:endParaRPr>
              <a:solidFill>
                <a:srgbClr val="000000"/>
              </a:solidFill>
            </a:endParaRPr>
          </a:p>
          <a:p>
            <a:pPr marL="0" lvl="0" indent="0" algn="l" rtl="0">
              <a:lnSpc>
                <a:spcPct val="115000"/>
              </a:lnSpc>
              <a:spcBef>
                <a:spcPts val="600"/>
              </a:spcBef>
              <a:spcAft>
                <a:spcPts val="0"/>
              </a:spcAft>
              <a:buClr>
                <a:schemeClr val="dk1"/>
              </a:buClr>
              <a:buSzPts val="1100"/>
              <a:buFont typeface="Arial"/>
              <a:buNone/>
            </a:pPr>
            <a:endParaRPr sz="1800">
              <a:solidFill>
                <a:schemeClr val="dk1"/>
              </a:solidFill>
              <a:latin typeface="Times New Roman"/>
              <a:ea typeface="Times New Roman"/>
              <a:cs typeface="Times New Roman"/>
              <a:sym typeface="Times New Roman"/>
            </a:endParaRPr>
          </a:p>
          <a:p>
            <a:pPr marL="0" lvl="0" indent="0" algn="l" rtl="0">
              <a:lnSpc>
                <a:spcPct val="115000"/>
              </a:lnSpc>
              <a:spcBef>
                <a:spcPts val="80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lnSpc>
                <a:spcPct val="200000"/>
              </a:lnSpc>
              <a:spcBef>
                <a:spcPts val="80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1203975" y="771150"/>
            <a:ext cx="9601200" cy="1609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Refugee</a:t>
            </a:r>
            <a:endParaRPr/>
          </a:p>
          <a:p>
            <a:pPr marL="0" lvl="0" indent="0" algn="ctr" rtl="0">
              <a:spcBef>
                <a:spcPts val="480"/>
              </a:spcBef>
              <a:spcAft>
                <a:spcPts val="0"/>
              </a:spcAft>
              <a:buClr>
                <a:schemeClr val="dk1"/>
              </a:buClr>
              <a:buSzPts val="1100"/>
              <a:buFont typeface="Arial"/>
              <a:buNone/>
            </a:pPr>
            <a:r>
              <a:rPr lang="en-US" sz="1600">
                <a:solidFill>
                  <a:schemeClr val="dk1"/>
                </a:solidFill>
                <a:latin typeface="Arial"/>
                <a:ea typeface="Arial"/>
                <a:cs typeface="Arial"/>
                <a:sym typeface="Arial"/>
              </a:rPr>
              <a:t>a person who has been forced to leave their country in order to escape war, persecution, or natural disaster.</a:t>
            </a:r>
            <a:endParaRPr sz="1600">
              <a:solidFill>
                <a:schemeClr val="dk1"/>
              </a:solidFill>
              <a:latin typeface="Arial"/>
              <a:ea typeface="Arial"/>
              <a:cs typeface="Arial"/>
              <a:sym typeface="Arial"/>
            </a:endParaRPr>
          </a:p>
          <a:p>
            <a:pPr marL="0" lvl="0" indent="0" algn="ctr" rtl="0">
              <a:spcBef>
                <a:spcPts val="600"/>
              </a:spcBef>
              <a:spcAft>
                <a:spcPts val="0"/>
              </a:spcAft>
              <a:buClr>
                <a:schemeClr val="dk1"/>
              </a:buClr>
              <a:buSzPts val="1100"/>
              <a:buFont typeface="Arial"/>
              <a:buNone/>
            </a:pPr>
            <a:r>
              <a:rPr lang="en-US" sz="1600">
                <a:solidFill>
                  <a:schemeClr val="dk1"/>
                </a:solidFill>
                <a:latin typeface="Arial"/>
                <a:ea typeface="Arial"/>
                <a:cs typeface="Arial"/>
                <a:sym typeface="Arial"/>
              </a:rPr>
              <a:t>According to the Center for New North Carolinians, Guilford County becomes home to an average of nearly</a:t>
            </a:r>
            <a:r>
              <a:rPr lang="en-US" sz="1600" b="1" u="sng">
                <a:solidFill>
                  <a:schemeClr val="dk1"/>
                </a:solidFill>
                <a:latin typeface="Arial"/>
                <a:ea typeface="Arial"/>
                <a:cs typeface="Arial"/>
                <a:sym typeface="Arial"/>
              </a:rPr>
              <a:t> 700 </a:t>
            </a:r>
            <a:r>
              <a:rPr lang="en-US" sz="1600">
                <a:solidFill>
                  <a:schemeClr val="dk1"/>
                </a:solidFill>
                <a:latin typeface="Arial"/>
                <a:ea typeface="Arial"/>
                <a:cs typeface="Arial"/>
                <a:sym typeface="Arial"/>
              </a:rPr>
              <a:t>new refugees each year. (About NCASC, 2018)</a:t>
            </a:r>
            <a:endParaRPr sz="1600">
              <a:solidFill>
                <a:schemeClr val="dk1"/>
              </a:solidFill>
              <a:latin typeface="Arial"/>
              <a:ea typeface="Arial"/>
              <a:cs typeface="Arial"/>
              <a:sym typeface="Arial"/>
            </a:endParaRPr>
          </a:p>
          <a:p>
            <a:pPr marL="0" lvl="0" indent="0" algn="ctr" rtl="0">
              <a:spcBef>
                <a:spcPts val="600"/>
              </a:spcBef>
              <a:spcAft>
                <a:spcPts val="600"/>
              </a:spcAft>
              <a:buClr>
                <a:schemeClr val="dk1"/>
              </a:buClr>
              <a:buSzPts val="1100"/>
              <a:buFont typeface="Arial"/>
              <a:buNone/>
            </a:pPr>
            <a:endParaRPr sz="1600">
              <a:solidFill>
                <a:schemeClr val="dk1"/>
              </a:solidFill>
              <a:latin typeface="Arial"/>
              <a:ea typeface="Arial"/>
              <a:cs typeface="Arial"/>
              <a:sym typeface="Arial"/>
            </a:endParaRPr>
          </a:p>
        </p:txBody>
      </p:sp>
      <p:sp>
        <p:nvSpPr>
          <p:cNvPr id="170" name="Google Shape;170;p22"/>
          <p:cNvSpPr txBox="1">
            <a:spLocks noGrp="1"/>
          </p:cNvSpPr>
          <p:nvPr>
            <p:ph type="body" idx="1"/>
          </p:nvPr>
        </p:nvSpPr>
        <p:spPr>
          <a:xfrm>
            <a:off x="1203975" y="2380500"/>
            <a:ext cx="4718400" cy="43497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Clr>
                <a:schemeClr val="dk1"/>
              </a:buClr>
              <a:buSzPts val="1100"/>
              <a:buFont typeface="Arial"/>
              <a:buNone/>
            </a:pPr>
            <a:r>
              <a:rPr lang="en-US" sz="1800">
                <a:solidFill>
                  <a:schemeClr val="dk1"/>
                </a:solidFill>
              </a:rPr>
              <a:t>Under United States law, a refugee is someone who:</a:t>
            </a:r>
            <a:endParaRPr sz="1800">
              <a:solidFill>
                <a:schemeClr val="dk1"/>
              </a:solidFill>
            </a:endParaRPr>
          </a:p>
          <a:p>
            <a:pPr marL="457200" lvl="0" indent="-342900" algn="l" rtl="0">
              <a:lnSpc>
                <a:spcPct val="115000"/>
              </a:lnSpc>
              <a:spcBef>
                <a:spcPts val="600"/>
              </a:spcBef>
              <a:spcAft>
                <a:spcPts val="0"/>
              </a:spcAft>
              <a:buClr>
                <a:schemeClr val="dk1"/>
              </a:buClr>
              <a:buSzPts val="1800"/>
              <a:buFont typeface="Garamond"/>
              <a:buChar char="●"/>
            </a:pPr>
            <a:r>
              <a:rPr lang="en-US" sz="1800">
                <a:solidFill>
                  <a:schemeClr val="dk1"/>
                </a:solidFill>
              </a:rPr>
              <a:t>Is located outside of the United States</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Is of special humanitarian concern to the United States</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Demonstrates that they were persecuted or fear persecution due to race, religion, nationality, political opinion, or membership in a particular social group</a:t>
            </a:r>
            <a:endParaRPr sz="1800">
              <a:solidFill>
                <a:schemeClr val="dk1"/>
              </a:solidFill>
            </a:endParaRPr>
          </a:p>
          <a:p>
            <a:pPr marL="0" lvl="0" indent="0" algn="l" rtl="0">
              <a:spcBef>
                <a:spcPts val="480"/>
              </a:spcBef>
              <a:spcAft>
                <a:spcPts val="0"/>
              </a:spcAft>
              <a:buClr>
                <a:schemeClr val="dk1"/>
              </a:buClr>
              <a:buSzPts val="1100"/>
              <a:buFont typeface="Arial"/>
              <a:buNone/>
            </a:pPr>
            <a:r>
              <a:rPr lang="en-US" sz="1800"/>
              <a:t>(Refugees, 2017)</a:t>
            </a:r>
            <a:endParaRPr sz="1800"/>
          </a:p>
          <a:p>
            <a:pPr marL="0" lvl="0" indent="0" algn="l" rtl="0">
              <a:spcBef>
                <a:spcPts val="600"/>
              </a:spcBef>
              <a:spcAft>
                <a:spcPts val="600"/>
              </a:spcAft>
              <a:buNone/>
            </a:pPr>
            <a:endParaRPr/>
          </a:p>
        </p:txBody>
      </p:sp>
      <p:sp>
        <p:nvSpPr>
          <p:cNvPr id="171" name="Google Shape;171;p22"/>
          <p:cNvSpPr txBox="1">
            <a:spLocks noGrp="1"/>
          </p:cNvSpPr>
          <p:nvPr>
            <p:ph type="body" idx="2"/>
          </p:nvPr>
        </p:nvSpPr>
        <p:spPr>
          <a:xfrm>
            <a:off x="6199625" y="2520600"/>
            <a:ext cx="4718400" cy="4069500"/>
          </a:xfrm>
          <a:prstGeom prst="rect">
            <a:avLst/>
          </a:prstGeom>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Clr>
                <a:schemeClr val="dk1"/>
              </a:buClr>
              <a:buSzPts val="1600"/>
              <a:buFont typeface="Garamond"/>
              <a:buChar char="●"/>
            </a:pPr>
            <a:r>
              <a:rPr lang="en-US" sz="1600">
                <a:solidFill>
                  <a:schemeClr val="dk1"/>
                </a:solidFill>
              </a:rPr>
              <a:t>I</a:t>
            </a:r>
            <a:r>
              <a:rPr lang="en-US" sz="1800">
                <a:solidFill>
                  <a:schemeClr val="dk1"/>
                </a:solidFill>
              </a:rPr>
              <a:t>s not firmly resettled in another country</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Is admissible to the United States</a:t>
            </a:r>
            <a:endParaRPr sz="1800">
              <a:solidFill>
                <a:schemeClr val="dk1"/>
              </a:solidFill>
            </a:endParaRPr>
          </a:p>
          <a:p>
            <a:pPr marL="0" lvl="0" indent="0" algn="l" rtl="0">
              <a:lnSpc>
                <a:spcPct val="115000"/>
              </a:lnSpc>
              <a:spcBef>
                <a:spcPts val="0"/>
              </a:spcBef>
              <a:spcAft>
                <a:spcPts val="0"/>
              </a:spcAft>
              <a:buNone/>
            </a:pPr>
            <a:r>
              <a:rPr lang="en-US" sz="1800" b="1">
                <a:solidFill>
                  <a:schemeClr val="dk1"/>
                </a:solidFill>
              </a:rPr>
              <a:t>What does it look like…..</a:t>
            </a:r>
            <a:endParaRPr sz="1800" b="1">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The Process</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Coming to the United States</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Bring Family</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Working in the U.S</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Filing for Permanent Residency (Green Card)</a:t>
            </a:r>
            <a:endParaRPr sz="1800">
              <a:solidFill>
                <a:schemeClr val="dk1"/>
              </a:solidFill>
            </a:endParaRPr>
          </a:p>
          <a:p>
            <a:pPr marL="457200" lvl="0" indent="-342900" algn="l" rtl="0">
              <a:lnSpc>
                <a:spcPct val="115000"/>
              </a:lnSpc>
              <a:spcBef>
                <a:spcPts val="0"/>
              </a:spcBef>
              <a:spcAft>
                <a:spcPts val="0"/>
              </a:spcAft>
              <a:buClr>
                <a:schemeClr val="dk1"/>
              </a:buClr>
              <a:buSzPts val="1800"/>
              <a:buFont typeface="Garamond"/>
              <a:buChar char="●"/>
            </a:pPr>
            <a:r>
              <a:rPr lang="en-US" sz="1800">
                <a:solidFill>
                  <a:schemeClr val="dk1"/>
                </a:solidFill>
              </a:rPr>
              <a:t>Traveling Abroad</a:t>
            </a:r>
            <a:endParaRPr sz="1800">
              <a:solidFill>
                <a:schemeClr val="dk1"/>
              </a:solidFill>
            </a:endParaRPr>
          </a:p>
          <a:p>
            <a:pPr marL="0" lvl="0" indent="0" algn="l" rtl="0">
              <a:spcBef>
                <a:spcPts val="480"/>
              </a:spcBef>
              <a:spcAft>
                <a:spcPts val="0"/>
              </a:spcAft>
              <a:buNone/>
            </a:pPr>
            <a:r>
              <a:rPr lang="en-US" sz="1800"/>
              <a:t>(Refugees, 2017)</a:t>
            </a:r>
            <a:endParaRPr sz="1800">
              <a:solidFill>
                <a:schemeClr val="dk1"/>
              </a:solidFill>
            </a:endParaRPr>
          </a:p>
          <a:p>
            <a:pPr marL="0" lvl="0" indent="0" algn="l" rtl="0">
              <a:spcBef>
                <a:spcPts val="600"/>
              </a:spcBef>
              <a:spcAft>
                <a:spcPts val="600"/>
              </a:spcAft>
              <a:buNone/>
            </a:pPr>
            <a:endParaRPr/>
          </a:p>
        </p:txBody>
      </p:sp>
      <p:pic>
        <p:nvPicPr>
          <p:cNvPr id="172" name="Google Shape;172;p22"/>
          <p:cNvPicPr preferRelativeResize="0"/>
          <p:nvPr/>
        </p:nvPicPr>
        <p:blipFill>
          <a:blip r:embed="rId3">
            <a:alphaModFix/>
          </a:blip>
          <a:stretch>
            <a:fillRect/>
          </a:stretch>
        </p:blipFill>
        <p:spPr>
          <a:xfrm>
            <a:off x="347471" y="141650"/>
            <a:ext cx="2139700" cy="1033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480"/>
              </a:spcBef>
              <a:spcAft>
                <a:spcPts val="600"/>
              </a:spcAft>
              <a:buClr>
                <a:schemeClr val="dk1"/>
              </a:buClr>
              <a:buSzPts val="1100"/>
              <a:buFont typeface="Arial"/>
              <a:buNone/>
            </a:pPr>
            <a:r>
              <a:rPr lang="en-US" sz="3000" b="1"/>
              <a:t>Guilford County’s Recent Arrivals</a:t>
            </a:r>
            <a:endParaRPr sz="3000" b="1"/>
          </a:p>
        </p:txBody>
      </p:sp>
      <p:sp>
        <p:nvSpPr>
          <p:cNvPr id="178" name="Google Shape;178;p23"/>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Clr>
                <a:schemeClr val="dk1"/>
              </a:buClr>
              <a:buSzPts val="1100"/>
              <a:buFont typeface="Arial"/>
              <a:buNone/>
            </a:pPr>
            <a:r>
              <a:rPr lang="en-US" sz="2200"/>
              <a:t>Groups from</a:t>
            </a:r>
            <a:endParaRPr sz="2200"/>
          </a:p>
          <a:p>
            <a:pPr marL="457200" lvl="0" indent="-368300" algn="l" rtl="0">
              <a:spcBef>
                <a:spcPts val="600"/>
              </a:spcBef>
              <a:spcAft>
                <a:spcPts val="0"/>
              </a:spcAft>
              <a:buSzPts val="2200"/>
              <a:buChar char="•"/>
            </a:pPr>
            <a:r>
              <a:rPr lang="en-US" sz="2200"/>
              <a:t> Somalia </a:t>
            </a:r>
            <a:endParaRPr sz="2200"/>
          </a:p>
          <a:p>
            <a:pPr marL="457200" lvl="0" indent="-368300" algn="l" rtl="0">
              <a:spcBef>
                <a:spcPts val="0"/>
              </a:spcBef>
              <a:spcAft>
                <a:spcPts val="0"/>
              </a:spcAft>
              <a:buSzPts val="2200"/>
              <a:buChar char="•"/>
            </a:pPr>
            <a:r>
              <a:rPr lang="en-US" sz="2200"/>
              <a:t>Myanmar (formerly Burma)</a:t>
            </a:r>
            <a:endParaRPr sz="2200"/>
          </a:p>
          <a:p>
            <a:pPr marL="457200" lvl="0" indent="-368300" algn="l" rtl="0">
              <a:spcBef>
                <a:spcPts val="0"/>
              </a:spcBef>
              <a:spcAft>
                <a:spcPts val="0"/>
              </a:spcAft>
              <a:buSzPts val="2200"/>
              <a:buChar char="•"/>
            </a:pPr>
            <a:r>
              <a:rPr lang="en-US" sz="2200"/>
              <a:t>Sudan</a:t>
            </a:r>
            <a:endParaRPr sz="2200"/>
          </a:p>
          <a:p>
            <a:pPr marL="457200" lvl="0" indent="-368300" algn="l" rtl="0">
              <a:spcBef>
                <a:spcPts val="0"/>
              </a:spcBef>
              <a:spcAft>
                <a:spcPts val="0"/>
              </a:spcAft>
              <a:buSzPts val="2200"/>
              <a:buChar char="•"/>
            </a:pPr>
            <a:r>
              <a:rPr lang="en-US" sz="2200"/>
              <a:t> Eritrea</a:t>
            </a:r>
            <a:endParaRPr sz="2200"/>
          </a:p>
          <a:p>
            <a:pPr marL="457200" lvl="0" indent="-368300" algn="l" rtl="0">
              <a:spcBef>
                <a:spcPts val="0"/>
              </a:spcBef>
              <a:spcAft>
                <a:spcPts val="0"/>
              </a:spcAft>
              <a:buSzPts val="2200"/>
              <a:buChar char="•"/>
            </a:pPr>
            <a:r>
              <a:rPr lang="en-US" sz="2200"/>
              <a:t>Ethiopia</a:t>
            </a:r>
            <a:endParaRPr sz="2200"/>
          </a:p>
          <a:p>
            <a:pPr marL="457200" lvl="0" indent="-368300" algn="l" rtl="0">
              <a:spcBef>
                <a:spcPts val="0"/>
              </a:spcBef>
              <a:spcAft>
                <a:spcPts val="0"/>
              </a:spcAft>
              <a:buSzPts val="2200"/>
              <a:buChar char="•"/>
            </a:pPr>
            <a:r>
              <a:rPr lang="en-US" sz="2200"/>
              <a:t>Vietnam</a:t>
            </a:r>
            <a:endParaRPr sz="2200"/>
          </a:p>
          <a:p>
            <a:pPr marL="457200" lvl="0" indent="-368300" algn="l" rtl="0">
              <a:spcBef>
                <a:spcPts val="0"/>
              </a:spcBef>
              <a:spcAft>
                <a:spcPts val="0"/>
              </a:spcAft>
              <a:buSzPts val="2200"/>
              <a:buChar char="•"/>
            </a:pPr>
            <a:r>
              <a:rPr lang="en-US" sz="2200"/>
              <a:t>Cuba</a:t>
            </a:r>
            <a:endParaRPr sz="2200"/>
          </a:p>
          <a:p>
            <a:pPr marL="457200" lvl="0" indent="-368300" algn="l" rtl="0">
              <a:spcBef>
                <a:spcPts val="0"/>
              </a:spcBef>
              <a:spcAft>
                <a:spcPts val="0"/>
              </a:spcAft>
              <a:buSzPts val="2200"/>
              <a:buChar char="•"/>
            </a:pPr>
            <a:r>
              <a:rPr lang="en-US" sz="2200"/>
              <a:t>Bhutan and Nepal</a:t>
            </a:r>
            <a:endParaRPr sz="2200"/>
          </a:p>
        </p:txBody>
      </p:sp>
      <p:sp>
        <p:nvSpPr>
          <p:cNvPr id="179" name="Google Shape;179;p23"/>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457200" lvl="0" indent="-368300" algn="l" rtl="0">
              <a:spcBef>
                <a:spcPts val="480"/>
              </a:spcBef>
              <a:spcAft>
                <a:spcPts val="0"/>
              </a:spcAft>
              <a:buSzPts val="2200"/>
              <a:buChar char="•"/>
            </a:pPr>
            <a:r>
              <a:rPr lang="en-US" sz="2200"/>
              <a:t>Burundi</a:t>
            </a:r>
            <a:endParaRPr sz="2200"/>
          </a:p>
          <a:p>
            <a:pPr marL="457200" lvl="0" indent="-368300" algn="l" rtl="0">
              <a:spcBef>
                <a:spcPts val="0"/>
              </a:spcBef>
              <a:spcAft>
                <a:spcPts val="0"/>
              </a:spcAft>
              <a:buSzPts val="2200"/>
              <a:buChar char="•"/>
            </a:pPr>
            <a:r>
              <a:rPr lang="en-US" sz="2200"/>
              <a:t>The Democratic Republic of Congo</a:t>
            </a:r>
            <a:endParaRPr sz="2200"/>
          </a:p>
          <a:p>
            <a:pPr marL="457200" lvl="0" indent="-368300" algn="l" rtl="0">
              <a:spcBef>
                <a:spcPts val="0"/>
              </a:spcBef>
              <a:spcAft>
                <a:spcPts val="0"/>
              </a:spcAft>
              <a:buSzPts val="2200"/>
              <a:buChar char="•"/>
            </a:pPr>
            <a:r>
              <a:rPr lang="en-US" sz="2200"/>
              <a:t>Rwanda</a:t>
            </a:r>
            <a:endParaRPr sz="2200"/>
          </a:p>
          <a:p>
            <a:pPr marL="457200" lvl="0" indent="-368300" algn="l" rtl="0">
              <a:spcBef>
                <a:spcPts val="0"/>
              </a:spcBef>
              <a:spcAft>
                <a:spcPts val="0"/>
              </a:spcAft>
              <a:buSzPts val="2200"/>
              <a:buChar char="•"/>
            </a:pPr>
            <a:r>
              <a:rPr lang="en-US" sz="2200"/>
              <a:t>Iraq</a:t>
            </a:r>
            <a:endParaRPr sz="2200"/>
          </a:p>
          <a:p>
            <a:pPr marL="457200" lvl="0" indent="-368300" algn="l" rtl="0">
              <a:spcBef>
                <a:spcPts val="0"/>
              </a:spcBef>
              <a:spcAft>
                <a:spcPts val="0"/>
              </a:spcAft>
              <a:buSzPts val="2200"/>
              <a:buChar char="•"/>
            </a:pPr>
            <a:r>
              <a:rPr lang="en-US" sz="2200"/>
              <a:t>Pakistan</a:t>
            </a:r>
            <a:endParaRPr sz="2200"/>
          </a:p>
          <a:p>
            <a:pPr marL="457200" lvl="0" indent="-368300" algn="l" rtl="0">
              <a:spcBef>
                <a:spcPts val="0"/>
              </a:spcBef>
              <a:spcAft>
                <a:spcPts val="0"/>
              </a:spcAft>
              <a:buSzPts val="2200"/>
              <a:buChar char="•"/>
            </a:pPr>
            <a:r>
              <a:rPr lang="en-US" sz="2200"/>
              <a:t>Syria</a:t>
            </a:r>
            <a:endParaRPr sz="2200"/>
          </a:p>
          <a:p>
            <a:pPr marL="457200" lvl="0" indent="-368300" algn="l" rtl="0">
              <a:spcBef>
                <a:spcPts val="0"/>
              </a:spcBef>
              <a:spcAft>
                <a:spcPts val="0"/>
              </a:spcAft>
              <a:buSzPts val="2200"/>
              <a:buChar char="•"/>
            </a:pPr>
            <a:r>
              <a:rPr lang="en-US" sz="2200"/>
              <a:t>Afghanistan</a:t>
            </a:r>
            <a:endParaRPr sz="2200"/>
          </a:p>
          <a:p>
            <a:pPr marL="0" lvl="0" indent="0" algn="l" rtl="0">
              <a:spcBef>
                <a:spcPts val="600"/>
              </a:spcBef>
              <a:spcAft>
                <a:spcPts val="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1295400" y="1023075"/>
            <a:ext cx="6241800" cy="717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b="1"/>
              <a:t>Native Views on Refugees</a:t>
            </a:r>
            <a:endParaRPr b="1"/>
          </a:p>
        </p:txBody>
      </p:sp>
      <p:sp>
        <p:nvSpPr>
          <p:cNvPr id="185" name="Google Shape;185;p24"/>
          <p:cNvSpPr txBox="1">
            <a:spLocks noGrp="1"/>
          </p:cNvSpPr>
          <p:nvPr>
            <p:ph type="body" idx="1"/>
          </p:nvPr>
        </p:nvSpPr>
        <p:spPr>
          <a:xfrm>
            <a:off x="877825" y="1982475"/>
            <a:ext cx="6820500" cy="44946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Clr>
                <a:schemeClr val="dk1"/>
              </a:buClr>
              <a:buSzPts val="1800"/>
              <a:buFont typeface="Garamond"/>
              <a:buChar char="●"/>
            </a:pPr>
            <a:r>
              <a:rPr lang="en-US">
                <a:solidFill>
                  <a:schemeClr val="dk1"/>
                </a:solidFill>
              </a:rPr>
              <a:t>Fears</a:t>
            </a:r>
            <a:endParaRPr>
              <a:solidFill>
                <a:schemeClr val="dk1"/>
              </a:solidFill>
            </a:endParaRPr>
          </a:p>
          <a:p>
            <a:pPr marL="914400" lvl="1" indent="-342900" algn="l" rtl="0">
              <a:spcBef>
                <a:spcPts val="0"/>
              </a:spcBef>
              <a:spcAft>
                <a:spcPts val="0"/>
              </a:spcAft>
              <a:buClr>
                <a:schemeClr val="dk1"/>
              </a:buClr>
              <a:buSzPts val="1800"/>
              <a:buFont typeface="Garamond"/>
              <a:buChar char="○"/>
            </a:pPr>
            <a:r>
              <a:rPr lang="en-US" sz="1800">
                <a:solidFill>
                  <a:schemeClr val="dk1"/>
                </a:solidFill>
              </a:rPr>
              <a:t>What fears could someone have about individuals with immigrant/refugee status?</a:t>
            </a:r>
            <a:endParaRPr sz="1800">
              <a:solidFill>
                <a:schemeClr val="dk1"/>
              </a:solidFill>
            </a:endParaRPr>
          </a:p>
          <a:p>
            <a:pPr marL="914400" lvl="1" indent="-342900" algn="l" rtl="0">
              <a:spcBef>
                <a:spcPts val="0"/>
              </a:spcBef>
              <a:spcAft>
                <a:spcPts val="0"/>
              </a:spcAft>
              <a:buClr>
                <a:schemeClr val="dk1"/>
              </a:buClr>
              <a:buSzPts val="1800"/>
              <a:buFont typeface="Garamond"/>
              <a:buChar char="○"/>
            </a:pPr>
            <a:r>
              <a:rPr lang="en-US" sz="1800">
                <a:solidFill>
                  <a:schemeClr val="dk1"/>
                </a:solidFill>
              </a:rPr>
              <a:t>Xenophobia- intense or irrational dislike or fear of people from other countries.</a:t>
            </a:r>
            <a:endParaRPr sz="1800">
              <a:solidFill>
                <a:schemeClr val="dk1"/>
              </a:solidFill>
            </a:endParaRPr>
          </a:p>
          <a:p>
            <a:pPr marL="914400" lvl="1" indent="-342900" algn="l" rtl="0">
              <a:spcBef>
                <a:spcPts val="0"/>
              </a:spcBef>
              <a:spcAft>
                <a:spcPts val="0"/>
              </a:spcAft>
              <a:buClr>
                <a:schemeClr val="dk1"/>
              </a:buClr>
              <a:buSzPts val="1800"/>
              <a:buFont typeface="Garamond"/>
              <a:buChar char="○"/>
            </a:pPr>
            <a:r>
              <a:rPr lang="en-US" sz="1800">
                <a:solidFill>
                  <a:schemeClr val="dk1"/>
                </a:solidFill>
              </a:rPr>
              <a:t>American Safe Act</a:t>
            </a:r>
            <a:endParaRPr sz="1800">
              <a:solidFill>
                <a:schemeClr val="dk1"/>
              </a:solidFill>
            </a:endParaRPr>
          </a:p>
          <a:p>
            <a:pPr marL="1371600" lvl="2" indent="-342900" algn="l" rtl="0">
              <a:spcBef>
                <a:spcPts val="0"/>
              </a:spcBef>
              <a:spcAft>
                <a:spcPts val="0"/>
              </a:spcAft>
              <a:buClr>
                <a:schemeClr val="dk1"/>
              </a:buClr>
              <a:buSzPts val="1800"/>
              <a:buFont typeface="Garamond"/>
              <a:buChar char="■"/>
            </a:pPr>
            <a:r>
              <a:rPr lang="en-US" sz="1800">
                <a:solidFill>
                  <a:schemeClr val="dk1"/>
                </a:solidFill>
              </a:rPr>
              <a:t> bipartisan, veto-proof majority vote</a:t>
            </a:r>
            <a:endParaRPr sz="1800">
              <a:solidFill>
                <a:schemeClr val="dk1"/>
              </a:solidFill>
            </a:endParaRPr>
          </a:p>
          <a:p>
            <a:pPr marL="1371600" lvl="2" indent="-342900" algn="l" rtl="0">
              <a:spcBef>
                <a:spcPts val="0"/>
              </a:spcBef>
              <a:spcAft>
                <a:spcPts val="0"/>
              </a:spcAft>
              <a:buClr>
                <a:schemeClr val="dk1"/>
              </a:buClr>
              <a:buSzPts val="1800"/>
              <a:buFont typeface="Garamond"/>
              <a:buChar char="■"/>
            </a:pPr>
            <a:r>
              <a:rPr lang="en-US" sz="1800">
                <a:solidFill>
                  <a:schemeClr val="dk1"/>
                </a:solidFill>
              </a:rPr>
              <a:t>It requires a higher level of verification for a refugee from Syria or Iraq to be allowed into the country. (Ryan, 2015)</a:t>
            </a:r>
            <a:endParaRPr sz="1800">
              <a:solidFill>
                <a:schemeClr val="dk1"/>
              </a:solidFill>
            </a:endParaRPr>
          </a:p>
          <a:p>
            <a:pPr marL="914400" lvl="1" indent="-342900" algn="l" rtl="0">
              <a:lnSpc>
                <a:spcPct val="100000"/>
              </a:lnSpc>
              <a:spcBef>
                <a:spcPts val="0"/>
              </a:spcBef>
              <a:spcAft>
                <a:spcPts val="0"/>
              </a:spcAft>
              <a:buClr>
                <a:schemeClr val="dk1"/>
              </a:buClr>
              <a:buSzPts val="1800"/>
              <a:buFont typeface="Garamond"/>
              <a:buChar char="○"/>
            </a:pPr>
            <a:r>
              <a:rPr lang="en-US" sz="1800">
                <a:solidFill>
                  <a:schemeClr val="dk1"/>
                </a:solidFill>
              </a:rPr>
              <a:t>African and Non-African Refugees' Perceptions of Police: A Study of Two American Cities</a:t>
            </a:r>
            <a:endParaRPr sz="1800">
              <a:solidFill>
                <a:schemeClr val="dk1"/>
              </a:solidFill>
            </a:endParaRPr>
          </a:p>
          <a:p>
            <a:pPr marL="914400" lvl="1" indent="-342900" algn="l" rtl="0">
              <a:lnSpc>
                <a:spcPct val="100000"/>
              </a:lnSpc>
              <a:spcBef>
                <a:spcPts val="0"/>
              </a:spcBef>
              <a:spcAft>
                <a:spcPts val="0"/>
              </a:spcAft>
              <a:buClr>
                <a:schemeClr val="dk1"/>
              </a:buClr>
              <a:buSzPts val="1800"/>
              <a:buFont typeface="Garamond"/>
              <a:buChar char="○"/>
            </a:pPr>
            <a:r>
              <a:rPr lang="en-US" sz="1800">
                <a:solidFill>
                  <a:schemeClr val="dk1"/>
                </a:solidFill>
              </a:rPr>
              <a:t>When Hate Comes to Town: Community Response to Violence Against Immigrants</a:t>
            </a:r>
            <a:r>
              <a:rPr lang="en-US">
                <a:solidFill>
                  <a:schemeClr val="dk1"/>
                </a:solidFill>
              </a:rPr>
              <a:t> </a:t>
            </a:r>
            <a:endParaRPr sz="1800">
              <a:solidFill>
                <a:schemeClr val="dk1"/>
              </a:solidFill>
            </a:endParaRPr>
          </a:p>
          <a:p>
            <a:pPr marL="0" lvl="0" indent="0" algn="l" rtl="0">
              <a:spcBef>
                <a:spcPts val="360"/>
              </a:spcBef>
              <a:spcAft>
                <a:spcPts val="600"/>
              </a:spcAft>
              <a:buNone/>
            </a:pPr>
            <a:endParaRPr sz="1400">
              <a:solidFill>
                <a:schemeClr val="dk1"/>
              </a:solidFill>
              <a:latin typeface="Arial"/>
              <a:ea typeface="Arial"/>
              <a:cs typeface="Arial"/>
              <a:sym typeface="Arial"/>
            </a:endParaRPr>
          </a:p>
        </p:txBody>
      </p:sp>
      <p:sp>
        <p:nvSpPr>
          <p:cNvPr id="186" name="Google Shape;186;p24"/>
          <p:cNvSpPr>
            <a:spLocks noGrp="1"/>
          </p:cNvSpPr>
          <p:nvPr>
            <p:ph type="pic" idx="2"/>
          </p:nvPr>
        </p:nvSpPr>
        <p:spPr>
          <a:xfrm>
            <a:off x="8094825" y="2102550"/>
            <a:ext cx="3063300" cy="2074500"/>
          </a:xfrm>
          <a:prstGeom prst="roundRect">
            <a:avLst>
              <a:gd name="adj" fmla="val 16667"/>
            </a:avLst>
          </a:prstGeom>
        </p:spPr>
        <p:txBody>
          <a:bodyPr spcFirstLastPara="1" wrap="square" lIns="91425" tIns="45700" rIns="91425" bIns="45700" anchor="t" anchorCtr="0">
            <a:noAutofit/>
          </a:bodyPr>
          <a:lstStyle/>
          <a:p>
            <a:pPr marL="0" lvl="0" indent="0" algn="ctr" rtl="0">
              <a:spcBef>
                <a:spcPts val="320"/>
              </a:spcBef>
              <a:spcAft>
                <a:spcPts val="600"/>
              </a:spcAft>
              <a:buNone/>
            </a:pPr>
            <a:endParaRPr/>
          </a:p>
        </p:txBody>
      </p:sp>
      <p:pic>
        <p:nvPicPr>
          <p:cNvPr id="187" name="Google Shape;187;p24"/>
          <p:cNvPicPr preferRelativeResize="0"/>
          <p:nvPr/>
        </p:nvPicPr>
        <p:blipFill>
          <a:blip r:embed="rId3">
            <a:alphaModFix/>
          </a:blip>
          <a:stretch>
            <a:fillRect/>
          </a:stretch>
        </p:blipFill>
        <p:spPr>
          <a:xfrm>
            <a:off x="7850725" y="1155200"/>
            <a:ext cx="3487825" cy="4945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295400" y="1108200"/>
            <a:ext cx="6241800" cy="1328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b="1"/>
              <a:t>TanLe’s </a:t>
            </a:r>
            <a:endParaRPr b="1"/>
          </a:p>
          <a:p>
            <a:pPr marL="0" lvl="0" indent="0" algn="ctr" rtl="0">
              <a:spcBef>
                <a:spcPts val="0"/>
              </a:spcBef>
              <a:spcAft>
                <a:spcPts val="0"/>
              </a:spcAft>
              <a:buNone/>
            </a:pPr>
            <a:r>
              <a:rPr lang="en-US" b="1"/>
              <a:t>Story</a:t>
            </a:r>
            <a:endParaRPr b="1"/>
          </a:p>
        </p:txBody>
      </p:sp>
      <p:sp>
        <p:nvSpPr>
          <p:cNvPr id="193" name="Google Shape;193;p25"/>
          <p:cNvSpPr txBox="1">
            <a:spLocks noGrp="1"/>
          </p:cNvSpPr>
          <p:nvPr>
            <p:ph type="body" idx="1"/>
          </p:nvPr>
        </p:nvSpPr>
        <p:spPr>
          <a:xfrm>
            <a:off x="1295400" y="2725397"/>
            <a:ext cx="6241800" cy="2655000"/>
          </a:xfrm>
          <a:prstGeom prst="rect">
            <a:avLst/>
          </a:prstGeom>
        </p:spPr>
        <p:txBody>
          <a:bodyPr spcFirstLastPara="1" wrap="square" lIns="91425" tIns="45700" rIns="91425" bIns="45700" anchor="t" anchorCtr="0">
            <a:noAutofit/>
          </a:bodyPr>
          <a:lstStyle/>
          <a:p>
            <a:pPr marL="457200" lvl="0" indent="-360045" algn="l" rtl="0">
              <a:spcBef>
                <a:spcPts val="360"/>
              </a:spcBef>
              <a:spcAft>
                <a:spcPts val="0"/>
              </a:spcAft>
              <a:buSzPts val="2070"/>
              <a:buChar char="●"/>
            </a:pPr>
            <a:r>
              <a:rPr lang="en-US"/>
              <a:t>Fled Vietnam at four years old</a:t>
            </a:r>
            <a:endParaRPr/>
          </a:p>
          <a:p>
            <a:pPr marL="457200" lvl="0" indent="-360045" algn="l" rtl="0">
              <a:spcBef>
                <a:spcPts val="0"/>
              </a:spcBef>
              <a:spcAft>
                <a:spcPts val="0"/>
              </a:spcAft>
              <a:buSzPts val="2070"/>
              <a:buChar char="●"/>
            </a:pPr>
            <a:r>
              <a:rPr lang="en-US"/>
              <a:t>Family left by boat concealed as a fishing boat</a:t>
            </a:r>
            <a:endParaRPr/>
          </a:p>
          <a:p>
            <a:pPr marL="457200" lvl="0" indent="-360045" algn="l" rtl="0">
              <a:spcBef>
                <a:spcPts val="0"/>
              </a:spcBef>
              <a:spcAft>
                <a:spcPts val="0"/>
              </a:spcAft>
              <a:buSzPts val="2070"/>
              <a:buChar char="●"/>
            </a:pPr>
            <a:r>
              <a:rPr lang="en-US"/>
              <a:t>Landed in a refugee camp for 3 months</a:t>
            </a:r>
            <a:endParaRPr/>
          </a:p>
          <a:p>
            <a:pPr marL="457200" lvl="0" indent="-360045" algn="l" rtl="0">
              <a:spcBef>
                <a:spcPts val="0"/>
              </a:spcBef>
              <a:spcAft>
                <a:spcPts val="0"/>
              </a:spcAft>
              <a:buSzPts val="2070"/>
              <a:buChar char="●"/>
            </a:pPr>
            <a:r>
              <a:rPr lang="en-US"/>
              <a:t>Settled in Australia</a:t>
            </a:r>
            <a:endParaRPr/>
          </a:p>
          <a:p>
            <a:pPr marL="457200" lvl="0" indent="-360045" algn="l" rtl="0">
              <a:spcBef>
                <a:spcPts val="0"/>
              </a:spcBef>
              <a:spcAft>
                <a:spcPts val="0"/>
              </a:spcAft>
              <a:buSzPts val="2070"/>
              <a:buChar char="●"/>
            </a:pPr>
            <a:r>
              <a:rPr lang="en-US"/>
              <a:t>Became “typical” Asian student</a:t>
            </a:r>
            <a:endParaRPr/>
          </a:p>
          <a:p>
            <a:pPr marL="457200" lvl="0" indent="-360045" algn="l" rtl="0">
              <a:spcBef>
                <a:spcPts val="0"/>
              </a:spcBef>
              <a:spcAft>
                <a:spcPts val="0"/>
              </a:spcAft>
              <a:buSzPts val="2070"/>
              <a:buChar char="●"/>
            </a:pPr>
            <a:r>
              <a:rPr lang="en-US"/>
              <a:t>Scholarship to Law School</a:t>
            </a:r>
            <a:endParaRPr/>
          </a:p>
          <a:p>
            <a:pPr marL="457200" lvl="0" indent="-360045" algn="l" rtl="0">
              <a:spcBef>
                <a:spcPts val="0"/>
              </a:spcBef>
              <a:spcAft>
                <a:spcPts val="0"/>
              </a:spcAft>
              <a:buSzPts val="2070"/>
              <a:buChar char="●"/>
            </a:pPr>
            <a:r>
              <a:rPr lang="en-US"/>
              <a:t>Moved to San Francisco, California</a:t>
            </a:r>
            <a:endParaRPr/>
          </a:p>
        </p:txBody>
      </p:sp>
      <p:sp>
        <p:nvSpPr>
          <p:cNvPr id="194" name="Google Shape;194;p25"/>
          <p:cNvSpPr>
            <a:spLocks noGrp="1"/>
          </p:cNvSpPr>
          <p:nvPr>
            <p:ph type="pic" idx="2"/>
          </p:nvPr>
        </p:nvSpPr>
        <p:spPr>
          <a:xfrm>
            <a:off x="8094831" y="1041400"/>
            <a:ext cx="3063300" cy="4775100"/>
          </a:xfrm>
          <a:prstGeom prst="roundRect">
            <a:avLst>
              <a:gd name="adj" fmla="val 16667"/>
            </a:avLst>
          </a:prstGeom>
        </p:spPr>
        <p:txBody>
          <a:bodyPr spcFirstLastPara="1" wrap="square" lIns="91425" tIns="45700" rIns="91425" bIns="45700" anchor="t" anchorCtr="0">
            <a:noAutofit/>
          </a:bodyPr>
          <a:lstStyle/>
          <a:p>
            <a:pPr marL="0" lvl="0" indent="0" algn="ctr" rtl="0">
              <a:spcBef>
                <a:spcPts val="320"/>
              </a:spcBef>
              <a:spcAft>
                <a:spcPts val="600"/>
              </a:spcAft>
              <a:buNone/>
            </a:pPr>
            <a:endParaRPr/>
          </a:p>
        </p:txBody>
      </p:sp>
      <p:pic>
        <p:nvPicPr>
          <p:cNvPr id="195" name="Google Shape;195;p25"/>
          <p:cNvPicPr preferRelativeResize="0"/>
          <p:nvPr/>
        </p:nvPicPr>
        <p:blipFill>
          <a:blip r:embed="rId3">
            <a:alphaModFix/>
          </a:blip>
          <a:stretch>
            <a:fillRect/>
          </a:stretch>
        </p:blipFill>
        <p:spPr>
          <a:xfrm>
            <a:off x="8175000" y="1228500"/>
            <a:ext cx="2858825" cy="2802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Vietnamese and East Timorese Refugees and Depression</a:t>
            </a:r>
            <a:endParaRPr/>
          </a:p>
        </p:txBody>
      </p:sp>
      <p:sp>
        <p:nvSpPr>
          <p:cNvPr id="201" name="Google Shape;201;p26"/>
          <p:cNvSpPr txBox="1">
            <a:spLocks noGrp="1"/>
          </p:cNvSpPr>
          <p:nvPr>
            <p:ph type="body" idx="1"/>
          </p:nvPr>
        </p:nvSpPr>
        <p:spPr>
          <a:xfrm>
            <a:off x="1298448" y="2560320"/>
            <a:ext cx="4718400" cy="33102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Char char="•"/>
            </a:pPr>
            <a:r>
              <a:rPr lang="en-US"/>
              <a:t>Escaped from trauma, war and persecution.</a:t>
            </a:r>
            <a:endParaRPr/>
          </a:p>
          <a:p>
            <a:pPr marL="457200" lvl="0" indent="-403860" algn="l" rtl="0">
              <a:spcBef>
                <a:spcPts val="0"/>
              </a:spcBef>
              <a:spcAft>
                <a:spcPts val="0"/>
              </a:spcAft>
              <a:buSzPts val="2760"/>
              <a:buChar char="•"/>
            </a:pPr>
            <a:r>
              <a:rPr lang="en-US"/>
              <a:t>While escaping by boat they faced extortion, robbery, murder, rape, piracy, thirst, and starvation</a:t>
            </a:r>
            <a:endParaRPr/>
          </a:p>
          <a:p>
            <a:pPr marL="457200" lvl="0" indent="-403860" algn="l" rtl="0">
              <a:spcBef>
                <a:spcPts val="0"/>
              </a:spcBef>
              <a:spcAft>
                <a:spcPts val="0"/>
              </a:spcAft>
              <a:buSzPts val="2760"/>
              <a:buChar char="•"/>
            </a:pPr>
            <a:r>
              <a:rPr lang="en-US"/>
              <a:t>Refugee camps; leaving family behind</a:t>
            </a:r>
            <a:endParaRPr/>
          </a:p>
          <a:p>
            <a:pPr marL="457200" lvl="0" indent="-403860" algn="l" rtl="0">
              <a:spcBef>
                <a:spcPts val="0"/>
              </a:spcBef>
              <a:spcAft>
                <a:spcPts val="0"/>
              </a:spcAft>
              <a:buSzPts val="2760"/>
              <a:buChar char="•"/>
            </a:pPr>
            <a:r>
              <a:rPr lang="en-US"/>
              <a:t>Presenting issues and language </a:t>
            </a:r>
            <a:endParaRPr/>
          </a:p>
        </p:txBody>
      </p:sp>
      <p:sp>
        <p:nvSpPr>
          <p:cNvPr id="202" name="Google Shape;202;p26"/>
          <p:cNvSpPr txBox="1">
            <a:spLocks noGrp="1"/>
          </p:cNvSpPr>
          <p:nvPr>
            <p:ph type="body" idx="2"/>
          </p:nvPr>
        </p:nvSpPr>
        <p:spPr>
          <a:xfrm>
            <a:off x="6181344" y="2560320"/>
            <a:ext cx="4718400" cy="33102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Font typeface="Garamond"/>
              <a:buChar char="•"/>
            </a:pPr>
            <a:r>
              <a:rPr lang="en-US"/>
              <a:t>Important to hear their story from escaping</a:t>
            </a:r>
            <a:endParaRPr/>
          </a:p>
          <a:p>
            <a:pPr marL="914400" lvl="1" indent="-374650" algn="l" rtl="0">
              <a:spcBef>
                <a:spcPts val="0"/>
              </a:spcBef>
              <a:spcAft>
                <a:spcPts val="0"/>
              </a:spcAft>
              <a:buSzPts val="2300"/>
              <a:buFont typeface="Garamond"/>
              <a:buChar char="•"/>
            </a:pPr>
            <a:r>
              <a:rPr lang="en-US"/>
              <a:t>Their experience of refugee camps and placement in another country</a:t>
            </a:r>
            <a:endParaRPr/>
          </a:p>
          <a:p>
            <a:pPr marL="457200" lvl="0" indent="-403860" algn="l" rtl="0">
              <a:spcBef>
                <a:spcPts val="0"/>
              </a:spcBef>
              <a:spcAft>
                <a:spcPts val="0"/>
              </a:spcAft>
              <a:buSzPts val="2760"/>
              <a:buFont typeface="Garamond"/>
              <a:buChar char="•"/>
            </a:pPr>
            <a:r>
              <a:rPr lang="en-US"/>
              <a:t>Validating their feelings and experiences</a:t>
            </a:r>
            <a:endParaRPr/>
          </a:p>
          <a:p>
            <a:pPr marL="457200" lvl="0" indent="-403860" algn="l" rtl="0">
              <a:spcBef>
                <a:spcPts val="0"/>
              </a:spcBef>
              <a:spcAft>
                <a:spcPts val="0"/>
              </a:spcAft>
              <a:buSzPts val="2760"/>
              <a:buFont typeface="Garamond"/>
              <a:buChar char="•"/>
            </a:pPr>
            <a:r>
              <a:rPr lang="en-US"/>
              <a:t>Understanding the time for readjustment from relocating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Montagnard Refugees</a:t>
            </a:r>
            <a:endParaRPr/>
          </a:p>
        </p:txBody>
      </p:sp>
      <p:sp>
        <p:nvSpPr>
          <p:cNvPr id="208" name="Google Shape;208;p27"/>
          <p:cNvSpPr txBox="1">
            <a:spLocks noGrp="1"/>
          </p:cNvSpPr>
          <p:nvPr>
            <p:ph type="body" idx="1"/>
          </p:nvPr>
        </p:nvSpPr>
        <p:spPr>
          <a:xfrm>
            <a:off x="1298450" y="2560326"/>
            <a:ext cx="4718400" cy="36714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Char char="•"/>
            </a:pPr>
            <a:r>
              <a:rPr lang="en-US"/>
              <a:t>By 2005 about 5000 live in North Carolina</a:t>
            </a:r>
            <a:endParaRPr/>
          </a:p>
          <a:p>
            <a:pPr marL="457200" lvl="0" indent="-403860" algn="l" rtl="0">
              <a:spcBef>
                <a:spcPts val="0"/>
              </a:spcBef>
              <a:spcAft>
                <a:spcPts val="0"/>
              </a:spcAft>
              <a:buSzPts val="2760"/>
              <a:buChar char="•"/>
            </a:pPr>
            <a:r>
              <a:rPr lang="en-US"/>
              <a:t>Fled their homeland </a:t>
            </a:r>
            <a:endParaRPr/>
          </a:p>
          <a:p>
            <a:pPr marL="457200" lvl="0" indent="-403860" algn="l" rtl="0">
              <a:spcBef>
                <a:spcPts val="0"/>
              </a:spcBef>
              <a:spcAft>
                <a:spcPts val="0"/>
              </a:spcAft>
              <a:buSzPts val="2760"/>
              <a:buChar char="•"/>
            </a:pPr>
            <a:r>
              <a:rPr lang="en-US"/>
              <a:t>Families were placed separately and had to wait for wives and children for years</a:t>
            </a:r>
            <a:endParaRPr/>
          </a:p>
          <a:p>
            <a:pPr marL="457200" lvl="0" indent="-403860" algn="l" rtl="0">
              <a:spcBef>
                <a:spcPts val="0"/>
              </a:spcBef>
              <a:spcAft>
                <a:spcPts val="0"/>
              </a:spcAft>
              <a:buSzPts val="2760"/>
              <a:buChar char="•"/>
            </a:pPr>
            <a:r>
              <a:rPr lang="en-US"/>
              <a:t>They continue to have an emotional and relational sense for their people in Vietnam</a:t>
            </a:r>
            <a:endParaRPr/>
          </a:p>
        </p:txBody>
      </p:sp>
      <p:sp>
        <p:nvSpPr>
          <p:cNvPr id="209" name="Google Shape;209;p27"/>
          <p:cNvSpPr txBox="1">
            <a:spLocks noGrp="1"/>
          </p:cNvSpPr>
          <p:nvPr>
            <p:ph type="body" idx="2"/>
          </p:nvPr>
        </p:nvSpPr>
        <p:spPr>
          <a:xfrm>
            <a:off x="6181350" y="2560325"/>
            <a:ext cx="4718400" cy="36072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Char char="•"/>
            </a:pPr>
            <a:r>
              <a:rPr lang="en-US"/>
              <a:t>Home is part of an identity</a:t>
            </a:r>
            <a:endParaRPr/>
          </a:p>
          <a:p>
            <a:pPr marL="457200" lvl="0" indent="-403860" algn="l" rtl="0">
              <a:spcBef>
                <a:spcPts val="0"/>
              </a:spcBef>
              <a:spcAft>
                <a:spcPts val="0"/>
              </a:spcAft>
              <a:buSzPts val="2760"/>
              <a:buChar char="•"/>
            </a:pPr>
            <a:r>
              <a:rPr lang="en-US"/>
              <a:t>Acculturating to the host community while trying to maintain some cultural traditions</a:t>
            </a:r>
            <a:endParaRPr/>
          </a:p>
          <a:p>
            <a:pPr marL="457200" lvl="0" indent="-403860" algn="l" rtl="0">
              <a:spcBef>
                <a:spcPts val="0"/>
              </a:spcBef>
              <a:spcAft>
                <a:spcPts val="0"/>
              </a:spcAft>
              <a:buSzPts val="2760"/>
              <a:buChar char="•"/>
            </a:pPr>
            <a:r>
              <a:rPr lang="en-US"/>
              <a:t>Are disadvantaged because of their race, class, and gender</a:t>
            </a:r>
            <a:endParaRPr/>
          </a:p>
          <a:p>
            <a:pPr marL="457200" lvl="0" indent="-403860" algn="l" rtl="0">
              <a:spcBef>
                <a:spcPts val="0"/>
              </a:spcBef>
              <a:spcAft>
                <a:spcPts val="0"/>
              </a:spcAft>
              <a:buSzPts val="2760"/>
              <a:buChar char="•"/>
            </a:pPr>
            <a:r>
              <a:rPr lang="en-US"/>
              <a:t>Social workers need to address location, education, and learning English</a:t>
            </a:r>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1813</Words>
  <Application>Microsoft Office PowerPoint</Application>
  <PresentationFormat>Widescreen</PresentationFormat>
  <Paragraphs>208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Times New Roman</vt:lpstr>
      <vt:lpstr>Calibri</vt:lpstr>
      <vt:lpstr>Garamond</vt:lpstr>
      <vt:lpstr>Arial</vt:lpstr>
      <vt:lpstr>Organic</vt:lpstr>
      <vt:lpstr>Aspects of Immigration </vt:lpstr>
      <vt:lpstr>“Borders”</vt:lpstr>
      <vt:lpstr>What is Immigration?</vt:lpstr>
      <vt:lpstr>Refugee a person who has been forced to leave their country in order to escape war, persecution, or natural disaster. According to the Center for New North Carolinians, Guilford County becomes home to an average of nearly 700 new refugees each year. (About NCASC, 2018) </vt:lpstr>
      <vt:lpstr>Guilford County’s Recent Arrivals</vt:lpstr>
      <vt:lpstr>Native Views on Refugees</vt:lpstr>
      <vt:lpstr>TanLe’s  Story</vt:lpstr>
      <vt:lpstr>Vietnamese and East Timorese Refugees and Depression</vt:lpstr>
      <vt:lpstr>Montagnard Refugees</vt:lpstr>
      <vt:lpstr>Impact of Immigration on Children</vt:lpstr>
      <vt:lpstr>Acculturation and Immigrant Children</vt:lpstr>
      <vt:lpstr>The Deferred Action for Childhood Arrivals (DACA)</vt:lpstr>
      <vt:lpstr>UNDOCUMENTED IMMIGRANT</vt:lpstr>
      <vt:lpstr>DEPORTATION </vt:lpstr>
      <vt:lpstr>STEPS FOR DEPORTATION</vt:lpstr>
      <vt:lpstr>My life as a sex-trafficking victim: Shandra W. (BBC News)</vt:lpstr>
      <vt:lpstr>Human/Sex Trafficking Statistics </vt:lpstr>
      <vt:lpstr>PowerPoint Presentation</vt:lpstr>
      <vt:lpstr>Immigration and Sex Trafficking: Recruitment Strategies and Vulnerable Populations</vt:lpstr>
      <vt:lpstr>Aftercare Services For Survivors</vt:lpstr>
      <vt:lpstr>Immigration on Social Media</vt:lpstr>
      <vt:lpstr>Myths and Facts about Immigration</vt:lpstr>
      <vt:lpstr>Myths and Facts about Immigration</vt:lpstr>
      <vt:lpstr>Myths and Facts about Immigration</vt:lpstr>
      <vt:lpstr>Myths and Facts about Immigration</vt:lpstr>
      <vt:lpstr>President Trump’s Travel Ban</vt:lpstr>
      <vt:lpstr>What to do as Social Workers</vt:lpstr>
      <vt:lpstr>References</vt:lpstr>
      <vt:lpstr>References</vt:lpstr>
      <vt:lpstr>References </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Aspects of Immigration </dc:title>
  <dc:creator>Tonya Bunch</dc:creator>
  <cp:lastModifiedBy>Tonya Bunch</cp:lastModifiedBy>
  <cp:revision>1</cp:revision>
  <dcterms:modified xsi:type="dcterms:W3CDTF">2019-03-17T22:43:43Z</dcterms:modified>
</cp:coreProperties>
</file>